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1"/>
  </p:notesMasterIdLst>
  <p:handoutMasterIdLst>
    <p:handoutMasterId r:id="rId32"/>
  </p:handoutMasterIdLst>
  <p:sldIdLst>
    <p:sldId id="257" r:id="rId3"/>
    <p:sldId id="259" r:id="rId4"/>
    <p:sldId id="258" r:id="rId5"/>
    <p:sldId id="260" r:id="rId6"/>
    <p:sldId id="306" r:id="rId7"/>
    <p:sldId id="301" r:id="rId8"/>
    <p:sldId id="295" r:id="rId9"/>
    <p:sldId id="299" r:id="rId10"/>
    <p:sldId id="261" r:id="rId11"/>
    <p:sldId id="262" r:id="rId12"/>
    <p:sldId id="263" r:id="rId13"/>
    <p:sldId id="296" r:id="rId14"/>
    <p:sldId id="264" r:id="rId15"/>
    <p:sldId id="297" r:id="rId16"/>
    <p:sldId id="266" r:id="rId17"/>
    <p:sldId id="298" r:id="rId18"/>
    <p:sldId id="300" r:id="rId19"/>
    <p:sldId id="307" r:id="rId20"/>
    <p:sldId id="308" r:id="rId21"/>
    <p:sldId id="309" r:id="rId22"/>
    <p:sldId id="310" r:id="rId23"/>
    <p:sldId id="311" r:id="rId24"/>
    <p:sldId id="292" r:id="rId25"/>
    <p:sldId id="293" r:id="rId26"/>
    <p:sldId id="302" r:id="rId27"/>
    <p:sldId id="303" r:id="rId28"/>
    <p:sldId id="304" r:id="rId29"/>
    <p:sldId id="30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03BD"/>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62" autoAdjust="0"/>
  </p:normalViewPr>
  <p:slideViewPr>
    <p:cSldViewPr snapToGrid="0" showGuides="1">
      <p:cViewPr varScale="1">
        <p:scale>
          <a:sx n="63" d="100"/>
          <a:sy n="63" d="100"/>
        </p:scale>
        <p:origin x="-192"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801"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1048802"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pPr/>
              <a:t>6/15/2021</a:t>
            </a:fld>
            <a:endParaRPr lang="en-US"/>
          </a:p>
        </p:txBody>
      </p:sp>
      <p:sp>
        <p:nvSpPr>
          <p:cNvPr id="1048803"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1048804"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pPr/>
              <a:t>‹#›</a:t>
            </a:fld>
            <a:endParaRPr/>
          </a:p>
        </p:txBody>
      </p:sp>
    </p:spTree>
    <p:extLst>
      <p:ext uri="{BB962C8B-B14F-4D97-AF65-F5344CB8AC3E}">
        <p14:creationId xmlns:p14="http://schemas.microsoft.com/office/powerpoint/2010/main" val="1618880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95"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1048796"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pPr/>
              <a:t>6/15/2021</a:t>
            </a:fld>
            <a:endParaRPr lang="en-US"/>
          </a:p>
        </p:txBody>
      </p:sp>
      <p:sp>
        <p:nvSpPr>
          <p:cNvPr id="1048797"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1048798"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1048799"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1048800"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pPr/>
              <a:t>‹#›</a:t>
            </a:fld>
            <a:endParaRPr/>
          </a:p>
        </p:txBody>
      </p:sp>
    </p:spTree>
    <p:extLst>
      <p:ext uri="{BB962C8B-B14F-4D97-AF65-F5344CB8AC3E}">
        <p14:creationId xmlns:p14="http://schemas.microsoft.com/office/powerpoint/2010/main" val="102668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2097152"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1048582" name="Date Placeholder 3"/>
          <p:cNvSpPr>
            <a:spLocks noGrp="1"/>
          </p:cNvSpPr>
          <p:nvPr>
            <p:ph type="dt" sz="half" idx="10"/>
          </p:nvPr>
        </p:nvSpPr>
        <p:spPr/>
        <p:txBody>
          <a:bodyPr/>
          <a:lstStyle>
            <a:lvl1pPr>
              <a:defRPr>
                <a:solidFill>
                  <a:schemeClr val="tx2"/>
                </a:solidFill>
              </a:defRPr>
            </a:lvl1pPr>
          </a:lstStyle>
          <a:p>
            <a:endParaRPr lang="en-US" dirty="0"/>
          </a:p>
        </p:txBody>
      </p:sp>
      <p:sp>
        <p:nvSpPr>
          <p:cNvPr id="1048583" name="Footer Placeholder 4"/>
          <p:cNvSpPr>
            <a:spLocks noGrp="1"/>
          </p:cNvSpPr>
          <p:nvPr>
            <p:ph type="ftr" sz="quarter" idx="11"/>
          </p:nvPr>
        </p:nvSpPr>
        <p:spPr/>
        <p:txBody>
          <a:bodyPr/>
          <a:lstStyle>
            <a:lvl1pPr>
              <a:defRPr>
                <a:solidFill>
                  <a:schemeClr val="tx2"/>
                </a:solidFill>
              </a:defRPr>
            </a:lvl1pPr>
          </a:lstStyle>
          <a:p>
            <a:r>
              <a:rPr lang="en-GB" smtClean="0"/>
              <a:t>Presented at the Church of Christ UNIBEN/UBTH on the 8th and 22nd of October, 2017</a:t>
            </a:r>
            <a:endParaRPr lang="en-US"/>
          </a:p>
        </p:txBody>
      </p:sp>
      <p:sp>
        <p:nvSpPr>
          <p:cNvPr id="1048584" name="Slide Number Placeholder 5"/>
          <p:cNvSpPr>
            <a:spLocks noGrp="1"/>
          </p:cNvSpPr>
          <p:nvPr>
            <p:ph type="sldNum" sz="quarter" idx="12"/>
          </p:nvPr>
        </p:nvSpPr>
        <p:spPr/>
        <p:txBody>
          <a:bodyPr/>
          <a:lstStyle>
            <a:lvl1pPr>
              <a:defRPr>
                <a:solidFill>
                  <a:schemeClr val="tx2"/>
                </a:solidFill>
              </a:defRPr>
            </a:lvl1pPr>
          </a:lstStyle>
          <a:p>
            <a:fld id="{0FF54DE5-C571-48E8-A5BC-B369434E2F44}" type="slidenum">
              <a:rPr lang="en-US" smtClean="0"/>
              <a:pPr/>
              <a:t>‹#›</a:t>
            </a:fld>
            <a:endParaRPr lang="en-US"/>
          </a:p>
        </p:txBody>
      </p:sp>
      <p:grpSp>
        <p:nvGrpSpPr>
          <p:cNvPr id="26" name="Group 7"/>
          <p:cNvGrpSpPr/>
          <p:nvPr/>
        </p:nvGrpSpPr>
        <p:grpSpPr>
          <a:xfrm>
            <a:off x="1592135" y="2887530"/>
            <a:ext cx="9038813" cy="891540"/>
            <a:chOff x="1172584" y="1381459"/>
            <a:chExt cx="6779110" cy="891540"/>
          </a:xfrm>
          <a:effectLst>
            <a:outerShdw blurRad="38100" dist="12700" dir="16200000" rotWithShape="0">
              <a:prstClr val="black">
                <a:alpha val="30000"/>
              </a:prstClr>
            </a:outerShdw>
          </a:effectLst>
        </p:grpSpPr>
        <p:sp>
          <p:nvSpPr>
            <p:cNvPr id="1048585" name="TextBox 8"/>
            <p:cNvSpPr txBox="1"/>
            <p:nvPr/>
          </p:nvSpPr>
          <p:spPr>
            <a:xfrm>
              <a:off x="4147073" y="1381459"/>
              <a:ext cx="365761" cy="89154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3145728" name="Straight Connector 9"/>
            <p:cNvCxnSpPr>
              <a:cxnSpLocks/>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29" name="Straight Connector 10"/>
            <p:cNvCxnSpPr>
              <a:cxnSpLocks/>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1048586"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1048587"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83" name="Title 1"/>
          <p:cNvSpPr>
            <a:spLocks noGrp="1"/>
          </p:cNvSpPr>
          <p:nvPr>
            <p:ph type="title"/>
          </p:nvPr>
        </p:nvSpPr>
        <p:spPr/>
        <p:txBody>
          <a:bodyPr/>
          <a:lstStyle/>
          <a:p>
            <a:r>
              <a:rPr lang="en-US" smtClean="0"/>
              <a:t>Click to edit Master title style</a:t>
            </a:r>
            <a:endParaRPr lang="en-US"/>
          </a:p>
        </p:txBody>
      </p:sp>
      <p:sp>
        <p:nvSpPr>
          <p:cNvPr id="1048784"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85" name="Date Placeholder 3"/>
          <p:cNvSpPr>
            <a:spLocks noGrp="1"/>
          </p:cNvSpPr>
          <p:nvPr>
            <p:ph type="dt" sz="half" idx="10"/>
          </p:nvPr>
        </p:nvSpPr>
        <p:spPr/>
        <p:txBody>
          <a:bodyPr/>
          <a:lstStyle/>
          <a:p>
            <a:endParaRPr lang="en-US"/>
          </a:p>
        </p:txBody>
      </p:sp>
      <p:sp>
        <p:nvSpPr>
          <p:cNvPr id="1048786" name="Footer Placeholder 4"/>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87"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grpSp>
        <p:nvGrpSpPr>
          <p:cNvPr id="108" name="Group 10"/>
          <p:cNvGrpSpPr/>
          <p:nvPr/>
        </p:nvGrpSpPr>
        <p:grpSpPr>
          <a:xfrm>
            <a:off x="1563446" y="1392217"/>
            <a:ext cx="9038813" cy="923330"/>
            <a:chOff x="1172584" y="1381459"/>
            <a:chExt cx="6779110" cy="923330"/>
          </a:xfrm>
        </p:grpSpPr>
        <p:sp>
          <p:nvSpPr>
            <p:cNvPr id="1048788"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3145742" name="Straight Connector 15"/>
            <p:cNvCxnSpPr>
              <a:cxnSpLocks/>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43" name="Straight Connector 16"/>
            <p:cNvCxnSpPr>
              <a:cxnSpLocks/>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762" name="Vertical Title 1"/>
          <p:cNvSpPr>
            <a:spLocks noGrp="1"/>
          </p:cNvSpPr>
          <p:nvPr>
            <p:ph type="title" orient="vert"/>
          </p:nvPr>
        </p:nvSpPr>
        <p:spPr>
          <a:xfrm>
            <a:off x="9022081" y="559399"/>
            <a:ext cx="2237591" cy="5566765"/>
          </a:xfrm>
        </p:spPr>
        <p:txBody>
          <a:bodyPr vert="eaVert"/>
          <a:lstStyle/>
          <a:p>
            <a:r>
              <a:rPr lang="en-US" smtClean="0"/>
              <a:t>Click to edit Master title style</a:t>
            </a:r>
            <a:endParaRPr lang="en-US" dirty="0"/>
          </a:p>
        </p:txBody>
      </p:sp>
      <p:sp>
        <p:nvSpPr>
          <p:cNvPr id="1048763" name="Vertical Text Placeholder 2"/>
          <p:cNvSpPr>
            <a:spLocks noGrp="1"/>
          </p:cNvSpPr>
          <p:nvPr>
            <p:ph type="body" orient="vert" idx="1"/>
          </p:nvPr>
        </p:nvSpPr>
        <p:spPr>
          <a:xfrm>
            <a:off x="917985" y="849855"/>
            <a:ext cx="7343889"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64" name="Date Placeholder 3"/>
          <p:cNvSpPr>
            <a:spLocks noGrp="1"/>
          </p:cNvSpPr>
          <p:nvPr>
            <p:ph type="dt" sz="half" idx="10"/>
          </p:nvPr>
        </p:nvSpPr>
        <p:spPr/>
        <p:txBody>
          <a:bodyPr/>
          <a:lstStyle/>
          <a:p>
            <a:endParaRPr lang="en-US"/>
          </a:p>
        </p:txBody>
      </p:sp>
      <p:sp>
        <p:nvSpPr>
          <p:cNvPr id="1048765" name="Footer Placeholder 4"/>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6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grpSp>
        <p:nvGrpSpPr>
          <p:cNvPr id="102" name="Group 10"/>
          <p:cNvGrpSpPr/>
          <p:nvPr/>
        </p:nvGrpSpPr>
        <p:grpSpPr>
          <a:xfrm rot="5400000">
            <a:off x="6125426" y="2880824"/>
            <a:ext cx="5480154" cy="923330"/>
            <a:chOff x="1815339" y="1496875"/>
            <a:chExt cx="5480154" cy="692497"/>
          </a:xfrm>
        </p:grpSpPr>
        <p:sp>
          <p:nvSpPr>
            <p:cNvPr id="1048767"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3145738" name="Straight Connector 12"/>
            <p:cNvCxnSpPr>
              <a:cxnSpLocks/>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39" name="Straight Connector 13"/>
            <p:cNvCxnSpPr>
              <a:cxnSpLocks/>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1048590"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1" name="Date Placeholder 3"/>
          <p:cNvSpPr>
            <a:spLocks noGrp="1"/>
          </p:cNvSpPr>
          <p:nvPr>
            <p:ph type="dt" sz="half" idx="10"/>
          </p:nvPr>
        </p:nvSpPr>
        <p:spPr/>
        <p:txBody>
          <a:bodyPr/>
          <a:lstStyle/>
          <a:p>
            <a:endParaRPr lang="en-US"/>
          </a:p>
        </p:txBody>
      </p:sp>
      <p:sp>
        <p:nvSpPr>
          <p:cNvPr id="1048592" name="Footer Placeholder 4"/>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593"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
        <p:nvSpPr>
          <p:cNvPr id="1048594" name="Title 10"/>
          <p:cNvSpPr>
            <a:spLocks noGrp="1"/>
          </p:cNvSpPr>
          <p:nvPr>
            <p:ph type="title"/>
          </p:nvPr>
        </p:nvSpPr>
        <p:spPr/>
        <p:txBody>
          <a:bodyPr/>
          <a:lstStyle/>
          <a:p>
            <a:r>
              <a:rPr lang="en-US" smtClean="0"/>
              <a:t>Click to edit Master title style</a:t>
            </a:r>
            <a:endParaRPr lang="en-US"/>
          </a:p>
        </p:txBody>
      </p:sp>
      <p:grpSp>
        <p:nvGrpSpPr>
          <p:cNvPr id="57" name="Group 11"/>
          <p:cNvGrpSpPr/>
          <p:nvPr/>
        </p:nvGrpSpPr>
        <p:grpSpPr>
          <a:xfrm>
            <a:off x="1563446" y="1392217"/>
            <a:ext cx="9038813" cy="891540"/>
            <a:chOff x="1172584" y="1381459"/>
            <a:chExt cx="6779110" cy="891540"/>
          </a:xfrm>
        </p:grpSpPr>
        <p:sp>
          <p:nvSpPr>
            <p:cNvPr id="1048595" name="TextBox 12"/>
            <p:cNvSpPr txBox="1"/>
            <p:nvPr/>
          </p:nvSpPr>
          <p:spPr>
            <a:xfrm>
              <a:off x="4147073" y="1381459"/>
              <a:ext cx="365760" cy="89154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3145730" name="Straight Connector 13"/>
            <p:cNvCxnSpPr>
              <a:cxnSpLocks/>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31" name="Straight Connector 14"/>
            <p:cNvCxnSpPr>
              <a:cxnSpLocks/>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2097166"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106" name="Group 7"/>
          <p:cNvGrpSpPr/>
          <p:nvPr/>
        </p:nvGrpSpPr>
        <p:grpSpPr>
          <a:xfrm>
            <a:off x="1563446" y="2887579"/>
            <a:ext cx="9038813" cy="923330"/>
            <a:chOff x="1172584" y="1381459"/>
            <a:chExt cx="6779110" cy="923330"/>
          </a:xfrm>
        </p:grpSpPr>
        <p:sp>
          <p:nvSpPr>
            <p:cNvPr id="1048777"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3145740" name="Straight Connector 9"/>
            <p:cNvCxnSpPr>
              <a:cxnSpLocks/>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41" name="Straight Connector 10"/>
            <p:cNvCxnSpPr>
              <a:cxnSpLocks/>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1048778"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1048779"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780" name="Date Placeholder 3"/>
          <p:cNvSpPr>
            <a:spLocks noGrp="1"/>
          </p:cNvSpPr>
          <p:nvPr>
            <p:ph type="dt" sz="half" idx="10"/>
          </p:nvPr>
        </p:nvSpPr>
        <p:spPr/>
        <p:txBody>
          <a:bodyPr/>
          <a:lstStyle/>
          <a:p>
            <a:endParaRPr lang="en-US"/>
          </a:p>
        </p:txBody>
      </p:sp>
      <p:sp>
        <p:nvSpPr>
          <p:cNvPr id="1048781" name="Footer Placeholder 4"/>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82"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41" name="Date Placeholder 4"/>
          <p:cNvSpPr>
            <a:spLocks noGrp="1"/>
          </p:cNvSpPr>
          <p:nvPr>
            <p:ph type="dt" sz="half" idx="10"/>
          </p:nvPr>
        </p:nvSpPr>
        <p:spPr/>
        <p:txBody>
          <a:bodyPr/>
          <a:lstStyle/>
          <a:p>
            <a:endParaRPr lang="en-US"/>
          </a:p>
        </p:txBody>
      </p:sp>
      <p:sp>
        <p:nvSpPr>
          <p:cNvPr id="1048742" name="Footer Placeholder 5"/>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43"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
        <p:nvSpPr>
          <p:cNvPr id="1048744"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96" name="Group 12"/>
          <p:cNvGrpSpPr/>
          <p:nvPr/>
        </p:nvGrpSpPr>
        <p:grpSpPr>
          <a:xfrm>
            <a:off x="1563446" y="1392217"/>
            <a:ext cx="9038813" cy="923330"/>
            <a:chOff x="1172584" y="1381459"/>
            <a:chExt cx="6779110" cy="923330"/>
          </a:xfrm>
        </p:grpSpPr>
        <p:sp>
          <p:nvSpPr>
            <p:cNvPr id="1048745"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3145732" name="Straight Connector 14"/>
            <p:cNvCxnSpPr>
              <a:cxnSpLocks/>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33" name="Straight Connector 15"/>
            <p:cNvCxnSpPr>
              <a:cxnSpLocks/>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1048746" name="Content Placeholder 7"/>
          <p:cNvSpPr>
            <a:spLocks noGrp="1"/>
          </p:cNvSpPr>
          <p:nvPr>
            <p:ph sz="quarter" idx="13"/>
          </p:nvPr>
        </p:nvSpPr>
        <p:spPr>
          <a:xfrm>
            <a:off x="914400" y="2240280"/>
            <a:ext cx="5071872"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47" name="Content Placeholder 9"/>
          <p:cNvSpPr>
            <a:spLocks noGrp="1"/>
          </p:cNvSpPr>
          <p:nvPr>
            <p:ph sz="quarter" idx="14"/>
          </p:nvPr>
        </p:nvSpPr>
        <p:spPr>
          <a:xfrm>
            <a:off x="6193535" y="2240280"/>
            <a:ext cx="5071872"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48" name="Title 1"/>
          <p:cNvSpPr>
            <a:spLocks noGrp="1"/>
          </p:cNvSpPr>
          <p:nvPr>
            <p:ph type="title"/>
          </p:nvPr>
        </p:nvSpPr>
        <p:spPr/>
        <p:txBody>
          <a:bodyPr/>
          <a:lstStyle/>
          <a:p>
            <a:r>
              <a:rPr lang="en-US" smtClean="0"/>
              <a:t>Click to edit Master title style</a:t>
            </a:r>
            <a:endParaRPr lang="en-US"/>
          </a:p>
        </p:txBody>
      </p:sp>
      <p:sp>
        <p:nvSpPr>
          <p:cNvPr id="1048749"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750"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51"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752"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53" name="Date Placeholder 6"/>
          <p:cNvSpPr>
            <a:spLocks noGrp="1"/>
          </p:cNvSpPr>
          <p:nvPr>
            <p:ph type="dt" sz="half" idx="10"/>
          </p:nvPr>
        </p:nvSpPr>
        <p:spPr/>
        <p:txBody>
          <a:bodyPr/>
          <a:lstStyle/>
          <a:p>
            <a:endParaRPr lang="en-US"/>
          </a:p>
        </p:txBody>
      </p:sp>
      <p:sp>
        <p:nvSpPr>
          <p:cNvPr id="1048754" name="Footer Placeholder 7"/>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55" name="Slide Number Placeholder 8"/>
          <p:cNvSpPr>
            <a:spLocks noGrp="1"/>
          </p:cNvSpPr>
          <p:nvPr>
            <p:ph type="sldNum" sz="quarter" idx="12"/>
          </p:nvPr>
        </p:nvSpPr>
        <p:spPr/>
        <p:txBody>
          <a:bodyPr/>
          <a:lstStyle/>
          <a:p>
            <a:fld id="{0FF54DE5-C571-48E8-A5BC-B369434E2F44}" type="slidenum">
              <a:rPr lang="en-US" smtClean="0"/>
              <a:pPr/>
              <a:t>‹#›</a:t>
            </a:fld>
            <a:endParaRPr lang="en-US"/>
          </a:p>
        </p:txBody>
      </p:sp>
      <p:grpSp>
        <p:nvGrpSpPr>
          <p:cNvPr id="98" name="Group 13"/>
          <p:cNvGrpSpPr/>
          <p:nvPr/>
        </p:nvGrpSpPr>
        <p:grpSpPr>
          <a:xfrm>
            <a:off x="1563446" y="1392217"/>
            <a:ext cx="9038813" cy="923330"/>
            <a:chOff x="1172584" y="1381459"/>
            <a:chExt cx="6779110" cy="923330"/>
          </a:xfrm>
        </p:grpSpPr>
        <p:sp>
          <p:nvSpPr>
            <p:cNvPr id="104875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3145734" name="Straight Connector 16"/>
            <p:cNvCxnSpPr>
              <a:cxnSpLocks/>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35" name="Straight Connector 17"/>
            <p:cNvCxnSpPr>
              <a:cxnSpLocks/>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57" name="Title 1"/>
          <p:cNvSpPr>
            <a:spLocks noGrp="1"/>
          </p:cNvSpPr>
          <p:nvPr>
            <p:ph type="title"/>
          </p:nvPr>
        </p:nvSpPr>
        <p:spPr/>
        <p:txBody>
          <a:bodyPr/>
          <a:lstStyle/>
          <a:p>
            <a:r>
              <a:rPr lang="en-US" smtClean="0"/>
              <a:t>Click to edit Master title style</a:t>
            </a:r>
            <a:endParaRPr lang="en-US" dirty="0"/>
          </a:p>
        </p:txBody>
      </p:sp>
      <p:sp>
        <p:nvSpPr>
          <p:cNvPr id="1048758" name="Date Placeholder 2"/>
          <p:cNvSpPr>
            <a:spLocks noGrp="1"/>
          </p:cNvSpPr>
          <p:nvPr>
            <p:ph type="dt" sz="half" idx="10"/>
          </p:nvPr>
        </p:nvSpPr>
        <p:spPr/>
        <p:txBody>
          <a:bodyPr/>
          <a:lstStyle/>
          <a:p>
            <a:endParaRPr lang="en-US"/>
          </a:p>
        </p:txBody>
      </p:sp>
      <p:sp>
        <p:nvSpPr>
          <p:cNvPr id="1048759" name="Footer Placeholder 3"/>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60"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grpSp>
        <p:nvGrpSpPr>
          <p:cNvPr id="100" name="Group 9"/>
          <p:cNvGrpSpPr/>
          <p:nvPr/>
        </p:nvGrpSpPr>
        <p:grpSpPr>
          <a:xfrm>
            <a:off x="1563446" y="1392217"/>
            <a:ext cx="9038813" cy="923330"/>
            <a:chOff x="1172584" y="1381459"/>
            <a:chExt cx="6779110" cy="923330"/>
          </a:xfrm>
        </p:grpSpPr>
        <p:sp>
          <p:nvSpPr>
            <p:cNvPr id="1048761"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3145736" name="Straight Connector 14"/>
            <p:cNvCxnSpPr>
              <a:cxnSpLocks/>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3145737" name="Straight Connector 15"/>
            <p:cNvCxnSpPr>
              <a:cxnSpLocks/>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68" name="Date Placeholder 1"/>
          <p:cNvSpPr>
            <a:spLocks noGrp="1"/>
          </p:cNvSpPr>
          <p:nvPr>
            <p:ph type="dt" sz="half" idx="10"/>
          </p:nvPr>
        </p:nvSpPr>
        <p:spPr/>
        <p:txBody>
          <a:bodyPr/>
          <a:lstStyle/>
          <a:p>
            <a:endParaRPr lang="en-US"/>
          </a:p>
        </p:txBody>
      </p:sp>
      <p:sp>
        <p:nvSpPr>
          <p:cNvPr id="1048769" name="Footer Placeholder 2"/>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70" name="Slide Number Placeholder 3"/>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89" name="Title 1"/>
          <p:cNvSpPr>
            <a:spLocks noGrp="1"/>
          </p:cNvSpPr>
          <p:nvPr>
            <p:ph type="title"/>
          </p:nvPr>
        </p:nvSpPr>
        <p:spPr>
          <a:xfrm>
            <a:off x="6712773" y="1678196"/>
            <a:ext cx="4563311" cy="1886921"/>
          </a:xfrm>
        </p:spPr>
        <p:txBody>
          <a:bodyPr anchor="b"/>
          <a:lstStyle>
            <a:lvl1pPr algn="l">
              <a:defRPr sz="2800" b="0"/>
            </a:lvl1pPr>
          </a:lstStyle>
          <a:p>
            <a:r>
              <a:rPr lang="en-US" smtClean="0"/>
              <a:t>Click to edit Master title style</a:t>
            </a:r>
            <a:endParaRPr lang="en-US"/>
          </a:p>
        </p:txBody>
      </p:sp>
      <p:sp>
        <p:nvSpPr>
          <p:cNvPr id="1048790"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91"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792" name="Date Placeholder 4"/>
          <p:cNvSpPr>
            <a:spLocks noGrp="1"/>
          </p:cNvSpPr>
          <p:nvPr>
            <p:ph type="dt" sz="half" idx="10"/>
          </p:nvPr>
        </p:nvSpPr>
        <p:spPr/>
        <p:txBody>
          <a:bodyPr/>
          <a:lstStyle/>
          <a:p>
            <a:endParaRPr lang="en-US"/>
          </a:p>
        </p:txBody>
      </p:sp>
      <p:sp>
        <p:nvSpPr>
          <p:cNvPr id="1048793" name="Footer Placeholder 5"/>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94"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71" name="Title 1"/>
          <p:cNvSpPr>
            <a:spLocks noGrp="1"/>
          </p:cNvSpPr>
          <p:nvPr>
            <p:ph type="title"/>
          </p:nvPr>
        </p:nvSpPr>
        <p:spPr>
          <a:xfrm>
            <a:off x="903642" y="4668819"/>
            <a:ext cx="10356028" cy="644729"/>
          </a:xfrm>
        </p:spPr>
        <p:txBody>
          <a:bodyPr anchor="b"/>
          <a:lstStyle>
            <a:lvl1pPr algn="ctr">
              <a:defRPr sz="2800" b="0"/>
            </a:lvl1pPr>
          </a:lstStyle>
          <a:p>
            <a:r>
              <a:rPr lang="en-US" smtClean="0"/>
              <a:t>Click to edit Master title style</a:t>
            </a:r>
            <a:endParaRPr lang="en-US"/>
          </a:p>
        </p:txBody>
      </p:sp>
      <p:sp>
        <p:nvSpPr>
          <p:cNvPr id="1048772"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48773"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774" name="Date Placeholder 4"/>
          <p:cNvSpPr>
            <a:spLocks noGrp="1"/>
          </p:cNvSpPr>
          <p:nvPr>
            <p:ph type="dt" sz="half" idx="10"/>
          </p:nvPr>
        </p:nvSpPr>
        <p:spPr/>
        <p:txBody>
          <a:bodyPr/>
          <a:lstStyle/>
          <a:p>
            <a:endParaRPr lang="en-US"/>
          </a:p>
        </p:txBody>
      </p:sp>
      <p:sp>
        <p:nvSpPr>
          <p:cNvPr id="1048775" name="Footer Placeholder 5"/>
          <p:cNvSpPr>
            <a:spLocks noGrp="1"/>
          </p:cNvSpPr>
          <p:nvPr>
            <p:ph type="ftr" sz="quarter" idx="11"/>
          </p:nvPr>
        </p:nvSpPr>
        <p:spPr/>
        <p:txBody>
          <a:bodyPr/>
          <a:lstStyle/>
          <a:p>
            <a:r>
              <a:rPr lang="en-US" smtClean="0"/>
              <a:t>Presented at the Church of Christ UNIBEN/UBTH on the 8th and 22nd of October, 2017</a:t>
            </a:r>
            <a:endParaRPr lang="en-US"/>
          </a:p>
        </p:txBody>
      </p:sp>
      <p:sp>
        <p:nvSpPr>
          <p:cNvPr id="1048776"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48576"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577"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48578"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579"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endParaRPr lang="en-US"/>
          </a:p>
        </p:txBody>
      </p:sp>
      <p:sp>
        <p:nvSpPr>
          <p:cNvPr id="1048580"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r>
              <a:rPr lang="en-GB" smtClean="0"/>
              <a:t>Presented at the Church of Christ UNIBEN/UBTH on the 8th and 22nd of October, 2017</a:t>
            </a:r>
            <a:endParaRPr lang="en-US"/>
          </a:p>
        </p:txBody>
      </p:sp>
      <p:sp>
        <p:nvSpPr>
          <p:cNvPr id="1048581"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0FF54DE5-C571-48E8-A5BC-B369434E2F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hf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legateway.com/passage/?search=Romans+15&amp;version=NKJV" TargetMode="External"/><Relationship Id="rId2" Type="http://schemas.openxmlformats.org/officeDocument/2006/relationships/hyperlink" Target="https://www.biblegateway.com/passage/?search=Rom+15:25-27&amp;version=NKJ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ctrTitle"/>
          </p:nvPr>
        </p:nvSpPr>
        <p:spPr/>
        <p:txBody>
          <a:bodyPr/>
          <a:lstStyle/>
          <a:p>
            <a:r>
              <a:rPr lang="en-GB" b="1" dirty="0" smtClean="0"/>
              <a:t>Church Cooperation in Financing Evangelism:</a:t>
            </a:r>
            <a:br>
              <a:rPr lang="en-GB" b="1" dirty="0" smtClean="0"/>
            </a:br>
            <a:r>
              <a:rPr lang="en-US" sz="2400" b="1" dirty="0" smtClean="0">
                <a:effectLst/>
              </a:rPr>
              <a:t>Church Cooperation Is Delimited Under Each Work; It Is Unscriptural For A Church To Send Funds From Her Treasury Unto Another Church For The Purpose Of Supporting The Recipient's Evangelism Work </a:t>
            </a:r>
            <a:endParaRPr lang="en-US" sz="2400" dirty="0"/>
          </a:p>
        </p:txBody>
      </p:sp>
      <p:sp>
        <p:nvSpPr>
          <p:cNvPr id="1048589" name="Subtitle 2"/>
          <p:cNvSpPr>
            <a:spLocks noGrp="1"/>
          </p:cNvSpPr>
          <p:nvPr>
            <p:ph type="subTitle" idx="1"/>
          </p:nvPr>
        </p:nvSpPr>
        <p:spPr/>
        <p:txBody>
          <a:bodyPr>
            <a:normAutofit fontScale="88333" lnSpcReduction="10000"/>
          </a:bodyPr>
          <a:lstStyle/>
          <a:p>
            <a:r>
              <a:rPr lang="en-US" b="1" dirty="0" smtClean="0"/>
              <a:t>Affirmative By</a:t>
            </a:r>
          </a:p>
          <a:p>
            <a:r>
              <a:rPr lang="en-US" b="1" dirty="0" smtClean="0"/>
              <a:t>Osamagbe Lesley EGHAREVBA</a:t>
            </a:r>
          </a:p>
          <a:p>
            <a:endParaRPr lang="en-US" dirty="0"/>
          </a:p>
          <a:p>
            <a:r>
              <a:rPr lang="en-US" dirty="0" smtClean="0"/>
              <a:t>A Debate Held At The Church Of Christ, </a:t>
            </a:r>
            <a:r>
              <a:rPr lang="en-US" dirty="0" err="1" smtClean="0"/>
              <a:t>Igando</a:t>
            </a:r>
            <a:r>
              <a:rPr lang="en-US" dirty="0" smtClean="0"/>
              <a:t> </a:t>
            </a:r>
            <a:r>
              <a:rPr lang="en-US" dirty="0" err="1" smtClean="0"/>
              <a:t>Oloja</a:t>
            </a:r>
            <a:r>
              <a:rPr lang="en-US" dirty="0" smtClean="0"/>
              <a:t>, Lagos State On The 19th Of June, 2021 Between O. Lesley </a:t>
            </a:r>
            <a:r>
              <a:rPr lang="en-US" dirty="0" err="1" smtClean="0"/>
              <a:t>Egharevba</a:t>
            </a:r>
            <a:r>
              <a:rPr lang="en-US" dirty="0" smtClean="0"/>
              <a:t> &amp; John </a:t>
            </a:r>
            <a:r>
              <a:rPr lang="en-US" dirty="0" err="1" smtClean="0"/>
              <a:t>Oboroh</a:t>
            </a:r>
            <a:r>
              <a:rPr lang="en-US" dirty="0" smtClean="0"/>
              <a:t>.</a:t>
            </a:r>
            <a:endParaRPr lang="en-US"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Content Placeholder 2"/>
          <p:cNvSpPr>
            <a:spLocks noGrp="1"/>
          </p:cNvSpPr>
          <p:nvPr>
            <p:ph idx="1"/>
          </p:nvPr>
        </p:nvSpPr>
        <p:spPr/>
        <p:txBody>
          <a:bodyPr>
            <a:normAutofit fontScale="73500" lnSpcReduction="20000"/>
          </a:bodyPr>
          <a:lstStyle/>
          <a:p>
            <a:pPr algn="just"/>
            <a:r>
              <a:rPr lang="en-US" sz="2800" dirty="0" smtClean="0"/>
              <a:t>Let us notice that this support was sent </a:t>
            </a:r>
            <a:r>
              <a:rPr lang="en-US" sz="2800" dirty="0" smtClean="0">
                <a:solidFill>
                  <a:srgbClr val="FF0000"/>
                </a:solidFill>
              </a:rPr>
              <a:t>directly to the evangelist </a:t>
            </a:r>
            <a:r>
              <a:rPr lang="en-US" sz="2800" dirty="0" smtClean="0"/>
              <a:t>(Phil. 4:18; II Cor. 11:9)</a:t>
            </a:r>
          </a:p>
          <a:p>
            <a:pPr algn="just">
              <a:buNone/>
            </a:pPr>
            <a:r>
              <a:rPr lang="en-US" sz="2800" i="1" dirty="0" smtClean="0"/>
              <a:t>“Indeed I have all and abound. I am full, </a:t>
            </a:r>
            <a:r>
              <a:rPr lang="en-US" sz="2800" b="1" i="1" dirty="0" smtClean="0">
                <a:solidFill>
                  <a:srgbClr val="FF0000"/>
                </a:solidFill>
              </a:rPr>
              <a:t>having received from </a:t>
            </a:r>
            <a:r>
              <a:rPr lang="en-US" sz="2800" b="1" i="1" dirty="0" err="1" smtClean="0">
                <a:solidFill>
                  <a:srgbClr val="FF0000"/>
                </a:solidFill>
              </a:rPr>
              <a:t>Epaphroditus</a:t>
            </a:r>
            <a:r>
              <a:rPr lang="en-US" sz="2800" b="1" i="1" dirty="0" smtClean="0">
                <a:solidFill>
                  <a:srgbClr val="FF0000"/>
                </a:solidFill>
              </a:rPr>
              <a:t> the things sent from you,</a:t>
            </a:r>
            <a:r>
              <a:rPr lang="en-US" sz="2800" i="1" dirty="0" smtClean="0"/>
              <a:t> a sweet-smelling  aroma, an acceptable sacrifice, well pleasing to God</a:t>
            </a:r>
            <a:r>
              <a:rPr lang="en-US" sz="2800" i="1" dirty="0" smtClean="0"/>
              <a:t>.”</a:t>
            </a:r>
          </a:p>
          <a:p>
            <a:pPr algn="just">
              <a:buNone/>
            </a:pPr>
            <a:endParaRPr lang="en-US" sz="2800" i="1" dirty="0" smtClean="0"/>
          </a:p>
          <a:p>
            <a:pPr algn="just">
              <a:buNone/>
            </a:pPr>
            <a:r>
              <a:rPr lang="en-US" sz="2800" i="1" dirty="0"/>
              <a:t>“I robbed other churches, taking wages of them, to do you service</a:t>
            </a:r>
            <a:r>
              <a:rPr lang="en-US" sz="2800" i="1" dirty="0" smtClean="0"/>
              <a:t>. And </a:t>
            </a:r>
            <a:r>
              <a:rPr lang="en-US" sz="2800" i="1" dirty="0" smtClean="0"/>
              <a:t>when I was present with you, and in need, I was a burden to no one, </a:t>
            </a:r>
            <a:r>
              <a:rPr lang="en-US" sz="2800" b="1" i="1" dirty="0" smtClean="0">
                <a:solidFill>
                  <a:srgbClr val="FF0000"/>
                </a:solidFill>
              </a:rPr>
              <a:t>for what I lacked, the brethren who came from Macedonia supplied.</a:t>
            </a:r>
            <a:r>
              <a:rPr lang="en-US" sz="2800" i="1" dirty="0" smtClean="0"/>
              <a:t> And in everything, I kept myself from being burdensome to you, and so I keep myself.”</a:t>
            </a:r>
          </a:p>
          <a:p>
            <a:pPr algn="just"/>
            <a:endParaRPr lang="en-US" sz="2800" dirty="0">
              <a:solidFill>
                <a:srgbClr val="FF0000"/>
              </a:solidFill>
              <a:latin typeface="Arial Black" pitchFamily="34" charset="0"/>
            </a:endParaRPr>
          </a:p>
          <a:p>
            <a:pPr algn="just"/>
            <a:r>
              <a:rPr lang="en-US" sz="2800" dirty="0" smtClean="0"/>
              <a:t>This shows a number of churches may cooperate in supporting the same preacher but each church must send </a:t>
            </a:r>
            <a:r>
              <a:rPr lang="en-US" sz="2800" b="1" dirty="0" smtClean="0">
                <a:solidFill>
                  <a:srgbClr val="FF0000"/>
                </a:solidFill>
              </a:rPr>
              <a:t>directly</a:t>
            </a:r>
            <a:r>
              <a:rPr lang="en-US" sz="2800" b="1" dirty="0" smtClean="0"/>
              <a:t> </a:t>
            </a:r>
            <a:r>
              <a:rPr lang="en-US" sz="2800" b="1" dirty="0" smtClean="0">
                <a:solidFill>
                  <a:srgbClr val="FF0000"/>
                </a:solidFill>
              </a:rPr>
              <a:t>to the preacher</a:t>
            </a:r>
            <a:r>
              <a:rPr lang="en-US" sz="2800" b="1" dirty="0" smtClean="0"/>
              <a:t> </a:t>
            </a:r>
            <a:r>
              <a:rPr lang="en-US" sz="2800" dirty="0" smtClean="0"/>
              <a:t>and </a:t>
            </a:r>
            <a:r>
              <a:rPr lang="en-US" sz="2800" b="1" u="sng" dirty="0" smtClean="0">
                <a:solidFill>
                  <a:srgbClr val="FF0000"/>
                </a:solidFill>
              </a:rPr>
              <a:t>not to a church</a:t>
            </a:r>
            <a:r>
              <a:rPr lang="en-US" sz="2800" dirty="0" smtClean="0"/>
              <a:t> and without centralization of pooled funds.</a:t>
            </a:r>
            <a:endParaRPr lang="en-US" sz="28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13" name="Footer Placeholder 3"/>
          <p:cNvSpPr>
            <a:spLocks noGrp="1"/>
          </p:cNvSpPr>
          <p:nvPr>
            <p:ph type="ftr" sz="quarter" idx="11"/>
          </p:nvPr>
        </p:nvSpPr>
        <p:spPr>
          <a:xfrm>
            <a:off x="3166280" y="6161443"/>
            <a:ext cx="5866883"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14" name="Slide Number Placeholder 4"/>
          <p:cNvSpPr>
            <a:spLocks noGrp="1"/>
          </p:cNvSpPr>
          <p:nvPr>
            <p:ph type="sldNum" sz="quarter" idx="12"/>
          </p:nvPr>
        </p:nvSpPr>
        <p:spPr/>
        <p:txBody>
          <a:bodyPr/>
          <a:lstStyle/>
          <a:p>
            <a:fld id="{0FF54DE5-C571-48E8-A5BC-B369434E2F44}" type="slidenum">
              <a:rPr lang="en-GB" smtClean="0"/>
              <a:pPr/>
              <a:t>10</a:t>
            </a:fld>
            <a:endParaRPr lang="en-GB"/>
          </a:p>
        </p:txBody>
      </p:sp>
      <p:sp>
        <p:nvSpPr>
          <p:cNvPr id="1048615" name="Title 1"/>
          <p:cNvSpPr>
            <a:spLocks noGrp="1"/>
          </p:cNvSpPr>
          <p:nvPr>
            <p:ph type="title"/>
          </p:nvPr>
        </p:nvSpPr>
        <p:spPr/>
        <p:txBody>
          <a:bodyPr/>
          <a:lstStyle/>
          <a:p>
            <a:r>
              <a:rPr lang="en-GB" sz="4400" dirty="0" smtClean="0"/>
              <a:t>The NT Pattern of Church Cooperation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Content Placeholder 2"/>
          <p:cNvSpPr>
            <a:spLocks noGrp="1"/>
          </p:cNvSpPr>
          <p:nvPr>
            <p:ph idx="1"/>
          </p:nvPr>
        </p:nvSpPr>
        <p:spPr/>
        <p:txBody>
          <a:bodyPr>
            <a:normAutofit fontScale="83000" lnSpcReduction="20000"/>
          </a:bodyPr>
          <a:lstStyle/>
          <a:p>
            <a:pPr algn="just"/>
            <a:r>
              <a:rPr lang="en-US" sz="2800" dirty="0" smtClean="0"/>
              <a:t>No church in the New Testament ever sent money through or to another church for preaching/evangelism.</a:t>
            </a:r>
          </a:p>
          <a:p>
            <a:pPr algn="just">
              <a:buNone/>
            </a:pPr>
            <a:r>
              <a:rPr lang="en-US" sz="2800" dirty="0" smtClean="0">
                <a:solidFill>
                  <a:srgbClr val="FF0000"/>
                </a:solidFill>
              </a:rPr>
              <a:t>In Benevolence;</a:t>
            </a:r>
          </a:p>
          <a:p>
            <a:pPr algn="just"/>
            <a:r>
              <a:rPr lang="en-US" sz="2800" dirty="0" smtClean="0"/>
              <a:t>The church in Antioch made up its own funds for benevolent work by contributing to needs of "brethren in Judea" in time of famine (Acts 11:27-30). They sent it through their messengers, Barnabas and Saul.</a:t>
            </a:r>
          </a:p>
          <a:p>
            <a:pPr algn="ctr">
              <a:buNone/>
            </a:pPr>
            <a:r>
              <a:rPr lang="en-US" b="1" baseline="30000" dirty="0" smtClean="0"/>
              <a:t>27</a:t>
            </a:r>
            <a:r>
              <a:rPr lang="en-US" sz="1800" b="1" baseline="30000" dirty="0" smtClean="0"/>
              <a:t> </a:t>
            </a:r>
            <a:r>
              <a:rPr lang="en-US" dirty="0" smtClean="0"/>
              <a:t>“</a:t>
            </a:r>
            <a:r>
              <a:rPr lang="en-US" i="1" dirty="0" smtClean="0"/>
              <a:t>And in these days prophets came from Jerusalem to Antioch. </a:t>
            </a:r>
            <a:r>
              <a:rPr lang="en-US" b="1" i="1" baseline="30000" dirty="0" smtClean="0"/>
              <a:t>28 </a:t>
            </a:r>
            <a:r>
              <a:rPr lang="en-US" i="1" dirty="0" smtClean="0"/>
              <a:t>Then one of them, named </a:t>
            </a:r>
            <a:r>
              <a:rPr lang="en-US" i="1" dirty="0" err="1" smtClean="0"/>
              <a:t>Agabus</a:t>
            </a:r>
            <a:r>
              <a:rPr lang="en-US" i="1" dirty="0" smtClean="0"/>
              <a:t>, stood up and showed by the Spirit that there was going to be a great famine throughout all the world, which also happened in the days of Claudius Caesar. </a:t>
            </a:r>
            <a:r>
              <a:rPr lang="en-US" b="1" i="1" baseline="30000" dirty="0" smtClean="0"/>
              <a:t>29 </a:t>
            </a:r>
            <a:r>
              <a:rPr lang="en-US" i="1" dirty="0" smtClean="0"/>
              <a:t>Then the disciples, each according to his ability, determined to send relief to the brethren dwelling in Judea. </a:t>
            </a:r>
            <a:r>
              <a:rPr lang="en-US" b="1" i="1" baseline="30000" dirty="0" smtClean="0"/>
              <a:t>30 </a:t>
            </a:r>
            <a:r>
              <a:rPr lang="en-US" i="1" dirty="0" smtClean="0"/>
              <a:t>This they also did, and sent it to the elders by the hands of Barnabas and Saul.</a:t>
            </a:r>
            <a:r>
              <a:rPr lang="en-US" sz="2800" i="1" dirty="0" smtClean="0"/>
              <a:t> </a:t>
            </a:r>
          </a:p>
          <a:p>
            <a:pPr algn="ctr">
              <a:buNone/>
            </a:pPr>
            <a:r>
              <a:rPr lang="en-US" sz="2800" dirty="0" smtClean="0">
                <a:solidFill>
                  <a:srgbClr val="FF0000"/>
                </a:solidFill>
                <a:latin typeface="Arial Black" pitchFamily="34" charset="0"/>
              </a:rPr>
              <a:t> </a:t>
            </a:r>
            <a:endParaRPr lang="en-US" sz="2800" dirty="0">
              <a:solidFill>
                <a:srgbClr val="FF0000"/>
              </a:solidFill>
              <a:latin typeface="Arial Black" pitchFamily="34" charset="0"/>
            </a:endParaRPr>
          </a:p>
          <a:p>
            <a:pPr algn="just"/>
            <a:endParaRPr lang="en-US" sz="28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17" name="Footer Placeholder 3"/>
          <p:cNvSpPr>
            <a:spLocks noGrp="1"/>
          </p:cNvSpPr>
          <p:nvPr>
            <p:ph type="ftr" sz="quarter" idx="11"/>
          </p:nvPr>
        </p:nvSpPr>
        <p:spPr>
          <a:xfrm>
            <a:off x="3166280" y="6161443"/>
            <a:ext cx="5922301"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18" name="Slide Number Placeholder 4"/>
          <p:cNvSpPr>
            <a:spLocks noGrp="1"/>
          </p:cNvSpPr>
          <p:nvPr>
            <p:ph type="sldNum" sz="quarter" idx="12"/>
          </p:nvPr>
        </p:nvSpPr>
        <p:spPr/>
        <p:txBody>
          <a:bodyPr/>
          <a:lstStyle/>
          <a:p>
            <a:fld id="{0FF54DE5-C571-48E8-A5BC-B369434E2F44}" type="slidenum">
              <a:rPr lang="en-GB" smtClean="0"/>
              <a:pPr/>
              <a:t>11</a:t>
            </a:fld>
            <a:endParaRPr lang="en-GB"/>
          </a:p>
        </p:txBody>
      </p:sp>
      <p:sp>
        <p:nvSpPr>
          <p:cNvPr id="1048619" name="Title 1"/>
          <p:cNvSpPr>
            <a:spLocks noGrp="1"/>
          </p:cNvSpPr>
          <p:nvPr>
            <p:ph type="title"/>
          </p:nvPr>
        </p:nvSpPr>
        <p:spPr/>
        <p:txBody>
          <a:bodyPr/>
          <a:lstStyle/>
          <a:p>
            <a:r>
              <a:rPr lang="en-GB" sz="4400" dirty="0" smtClean="0"/>
              <a:t>The NT Pattern of Church Cooperation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Content Placeholder 2"/>
          <p:cNvSpPr>
            <a:spLocks noGrp="1"/>
          </p:cNvSpPr>
          <p:nvPr>
            <p:ph idx="1"/>
          </p:nvPr>
        </p:nvSpPr>
        <p:spPr/>
        <p:txBody>
          <a:bodyPr>
            <a:normAutofit fontScale="83000" lnSpcReduction="20000"/>
          </a:bodyPr>
          <a:lstStyle/>
          <a:p>
            <a:pPr algn="just"/>
            <a:r>
              <a:rPr lang="en-US" sz="2800" dirty="0" smtClean="0"/>
              <a:t>The churches of Macedonia, Achaia, and Galatia cooperated in meeting the needs of the Jerusalem church when the need was so great that the Jerusalem congregation could not meet it. (Romans 15:25-27,31). </a:t>
            </a:r>
          </a:p>
          <a:p>
            <a:pPr algn="just"/>
            <a:endParaRPr lang="en-US" sz="2800" dirty="0" smtClean="0"/>
          </a:p>
          <a:p>
            <a:pPr algn="just"/>
            <a:r>
              <a:rPr lang="en-US" sz="2800" dirty="0" smtClean="0"/>
              <a:t>This benevolence was sent to Jerusalem by the messenger (individual) selected or chosen by each church (I Corinthians 16:3-4; II Corinthians 8:16-24). There was no pooling of funds in this case and no combining of funds under centralized control existed in New Testament days. The funds were administered where they were sent by the elders of the church (cf. Acts 11:30).</a:t>
            </a:r>
          </a:p>
          <a:p>
            <a:pPr algn="just"/>
            <a:endParaRPr lang="en-US" sz="2800" dirty="0" smtClean="0"/>
          </a:p>
          <a:p>
            <a:pPr algn="just">
              <a:buNone/>
            </a:pPr>
            <a:r>
              <a:rPr lang="en-US" sz="2800" dirty="0" smtClean="0">
                <a:solidFill>
                  <a:srgbClr val="FF0000"/>
                </a:solidFill>
                <a:latin typeface="Arial Black" pitchFamily="34" charset="0"/>
              </a:rPr>
              <a:t> </a:t>
            </a:r>
            <a:endParaRPr lang="en-US" sz="2800" dirty="0">
              <a:solidFill>
                <a:srgbClr val="FF0000"/>
              </a:solidFill>
              <a:latin typeface="Arial Black" pitchFamily="34" charset="0"/>
            </a:endParaRPr>
          </a:p>
          <a:p>
            <a:pPr algn="just"/>
            <a:endParaRPr lang="en-US" sz="28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17" name="Footer Placeholder 3"/>
          <p:cNvSpPr>
            <a:spLocks noGrp="1"/>
          </p:cNvSpPr>
          <p:nvPr>
            <p:ph type="ftr" sz="quarter" idx="11"/>
          </p:nvPr>
        </p:nvSpPr>
        <p:spPr>
          <a:xfrm>
            <a:off x="3166280" y="6161443"/>
            <a:ext cx="5977720"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18" name="Slide Number Placeholder 4"/>
          <p:cNvSpPr>
            <a:spLocks noGrp="1"/>
          </p:cNvSpPr>
          <p:nvPr>
            <p:ph type="sldNum" sz="quarter" idx="12"/>
          </p:nvPr>
        </p:nvSpPr>
        <p:spPr/>
        <p:txBody>
          <a:bodyPr/>
          <a:lstStyle/>
          <a:p>
            <a:fld id="{0FF54DE5-C571-48E8-A5BC-B369434E2F44}" type="slidenum">
              <a:rPr lang="en-GB" smtClean="0"/>
              <a:pPr/>
              <a:t>12</a:t>
            </a:fld>
            <a:endParaRPr lang="en-GB"/>
          </a:p>
        </p:txBody>
      </p:sp>
      <p:sp>
        <p:nvSpPr>
          <p:cNvPr id="1048619" name="Title 1"/>
          <p:cNvSpPr>
            <a:spLocks noGrp="1"/>
          </p:cNvSpPr>
          <p:nvPr>
            <p:ph type="title"/>
          </p:nvPr>
        </p:nvSpPr>
        <p:spPr/>
        <p:txBody>
          <a:bodyPr/>
          <a:lstStyle/>
          <a:p>
            <a:r>
              <a:rPr lang="en-GB" sz="4400" dirty="0" smtClean="0"/>
              <a:t>The NT Pattern of Church Cooperation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Content Placeholder 2"/>
          <p:cNvSpPr>
            <a:spLocks noGrp="1"/>
          </p:cNvSpPr>
          <p:nvPr>
            <p:ph idx="1"/>
          </p:nvPr>
        </p:nvSpPr>
        <p:spPr>
          <a:xfrm>
            <a:off x="932330" y="2014844"/>
            <a:ext cx="10843835" cy="4433332"/>
          </a:xfrm>
        </p:spPr>
        <p:txBody>
          <a:bodyPr>
            <a:normAutofit lnSpcReduction="10000"/>
          </a:bodyPr>
          <a:lstStyle/>
          <a:p>
            <a:pPr algn="just"/>
            <a:r>
              <a:rPr lang="en-US" dirty="0" smtClean="0"/>
              <a:t>Paul commanded them to send and approved their sending, thus authorizing what they did </a:t>
            </a:r>
            <a:r>
              <a:rPr lang="en-US" dirty="0" smtClean="0">
                <a:solidFill>
                  <a:srgbClr val="FF0000"/>
                </a:solidFill>
              </a:rPr>
              <a:t>for the same purpose they did it.</a:t>
            </a:r>
          </a:p>
          <a:p>
            <a:pPr algn="ctr">
              <a:buNone/>
            </a:pPr>
            <a:endParaRPr lang="en-US" i="1" dirty="0" smtClean="0">
              <a:solidFill>
                <a:srgbClr val="FF0000"/>
              </a:solidFill>
            </a:endParaRPr>
          </a:p>
          <a:p>
            <a:pPr algn="ctr">
              <a:buNone/>
            </a:pPr>
            <a:r>
              <a:rPr lang="en-US" i="1" dirty="0" smtClean="0"/>
              <a:t>“But now I am going to Jerusalem to </a:t>
            </a:r>
            <a:r>
              <a:rPr lang="en-US" i="1" baseline="30000" dirty="0" smtClean="0"/>
              <a:t>[</a:t>
            </a:r>
            <a:r>
              <a:rPr lang="en-US" i="1" baseline="30000" dirty="0" smtClean="0">
                <a:hlinkClick r:id="rId2" tooltip="See footnote a"/>
              </a:rPr>
              <a:t>a</a:t>
            </a:r>
            <a:r>
              <a:rPr lang="en-US" i="1" baseline="30000" dirty="0" smtClean="0"/>
              <a:t>]</a:t>
            </a:r>
            <a:r>
              <a:rPr lang="en-US" i="1" dirty="0" smtClean="0"/>
              <a:t>minister to the saints. </a:t>
            </a:r>
            <a:r>
              <a:rPr lang="en-US" b="1" i="1" baseline="30000" dirty="0" smtClean="0"/>
              <a:t>26 </a:t>
            </a:r>
            <a:r>
              <a:rPr lang="en-US" i="1" dirty="0" smtClean="0"/>
              <a:t>For it pleased those from Macedonia and Achaia to make a certain contribution for the poor among the saints who are in Jerusalem. </a:t>
            </a:r>
            <a:r>
              <a:rPr lang="en-US" b="1" i="1" baseline="30000" dirty="0" smtClean="0"/>
              <a:t>27 </a:t>
            </a:r>
            <a:r>
              <a:rPr lang="en-US" i="1" dirty="0" smtClean="0"/>
              <a:t>It pleased them indeed, and they are their debtors. For if the Gentiles have been partakers of their spiritual things, their duty is also to minister to them in material things.” (Rom. 15:25-27)</a:t>
            </a:r>
          </a:p>
          <a:p>
            <a:pPr algn="ctr">
              <a:buNone/>
            </a:pPr>
            <a:endParaRPr lang="en-US" i="1" dirty="0" smtClean="0"/>
          </a:p>
          <a:p>
            <a:pPr>
              <a:buNone/>
            </a:pPr>
            <a:r>
              <a:rPr lang="en-US" i="1" dirty="0" smtClean="0"/>
              <a:t>“And when I come, whomever you approve by your letters I will send to bear your gift to Jerusalem. </a:t>
            </a:r>
            <a:r>
              <a:rPr lang="en-US" b="1" i="1" baseline="30000" dirty="0" smtClean="0"/>
              <a:t>4 </a:t>
            </a:r>
            <a:r>
              <a:rPr lang="en-US" i="1" dirty="0" smtClean="0"/>
              <a:t>But if it is fitting that I go also, they will go with me.” I Cor. 16:3-4</a:t>
            </a:r>
            <a:r>
              <a:rPr lang="en-US" dirty="0" smtClean="0">
                <a:hlinkClick r:id="rId3" tooltip="View Full Chapter"/>
              </a:rPr>
              <a:t/>
            </a:r>
            <a:br>
              <a:rPr lang="en-US" dirty="0" smtClean="0">
                <a:hlinkClick r:id="rId3" tooltip="View Full Chapter"/>
              </a:rPr>
            </a:br>
            <a:endParaRPr lang="en-US" dirty="0" smtClean="0">
              <a:solidFill>
                <a:srgbClr val="FF0000"/>
              </a:solidFill>
            </a:endParaRPr>
          </a:p>
          <a:p>
            <a:pPr algn="just"/>
            <a:endParaRPr lang="en-US" dirty="0" smtClean="0"/>
          </a:p>
          <a:p>
            <a:pPr algn="just"/>
            <a:endParaRPr lang="en-US"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1" name="Footer Placeholder 3"/>
          <p:cNvSpPr>
            <a:spLocks noGrp="1"/>
          </p:cNvSpPr>
          <p:nvPr>
            <p:ph type="ftr" sz="quarter" idx="11"/>
          </p:nvPr>
        </p:nvSpPr>
        <p:spPr>
          <a:xfrm>
            <a:off x="3166280" y="6161443"/>
            <a:ext cx="6033137"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22" name="Slide Number Placeholder 4"/>
          <p:cNvSpPr>
            <a:spLocks noGrp="1"/>
          </p:cNvSpPr>
          <p:nvPr>
            <p:ph type="sldNum" sz="quarter" idx="12"/>
          </p:nvPr>
        </p:nvSpPr>
        <p:spPr/>
        <p:txBody>
          <a:bodyPr/>
          <a:lstStyle/>
          <a:p>
            <a:fld id="{0FF54DE5-C571-48E8-A5BC-B369434E2F44}" type="slidenum">
              <a:rPr lang="en-GB" smtClean="0"/>
              <a:pPr/>
              <a:t>13</a:t>
            </a:fld>
            <a:endParaRPr lang="en-GB"/>
          </a:p>
        </p:txBody>
      </p:sp>
      <p:sp>
        <p:nvSpPr>
          <p:cNvPr id="1048623" name="Title 1"/>
          <p:cNvSpPr>
            <a:spLocks noGrp="1"/>
          </p:cNvSpPr>
          <p:nvPr>
            <p:ph type="title"/>
          </p:nvPr>
        </p:nvSpPr>
        <p:spPr/>
        <p:txBody>
          <a:bodyPr/>
          <a:lstStyle/>
          <a:p>
            <a:r>
              <a:rPr lang="en-GB" sz="4400" dirty="0" smtClean="0"/>
              <a:t>The NT Pattern of Church Cooperation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Content Placeholder 2"/>
          <p:cNvSpPr>
            <a:spLocks noGrp="1"/>
          </p:cNvSpPr>
          <p:nvPr>
            <p:ph idx="1"/>
          </p:nvPr>
        </p:nvSpPr>
        <p:spPr>
          <a:xfrm>
            <a:off x="932330" y="2014844"/>
            <a:ext cx="10843835" cy="4433332"/>
          </a:xfrm>
        </p:spPr>
        <p:txBody>
          <a:bodyPr>
            <a:normAutofit/>
          </a:bodyPr>
          <a:lstStyle/>
          <a:p>
            <a:pPr algn="just"/>
            <a:r>
              <a:rPr lang="en-US" dirty="0" smtClean="0"/>
              <a:t>These are the only two instances in the New Testament where a church or churches sent money to another church or churches . And in both instances, the </a:t>
            </a:r>
            <a:r>
              <a:rPr lang="en-US" b="1" dirty="0" smtClean="0">
                <a:solidFill>
                  <a:srgbClr val="FF0000"/>
                </a:solidFill>
              </a:rPr>
              <a:t>churches receiving the money were destitute churches.</a:t>
            </a:r>
          </a:p>
          <a:p>
            <a:pPr algn="just"/>
            <a:endParaRPr lang="en-US" b="1" dirty="0" smtClean="0">
              <a:solidFill>
                <a:srgbClr val="FF0000"/>
              </a:solidFill>
            </a:endParaRPr>
          </a:p>
          <a:p>
            <a:pPr algn="just"/>
            <a:r>
              <a:rPr lang="en-US" b="1" dirty="0" smtClean="0">
                <a:solidFill>
                  <a:srgbClr val="FF0000"/>
                </a:solidFill>
              </a:rPr>
              <a:t>Can you give an example of a genuine need in evangelism that requires funding as help?</a:t>
            </a:r>
          </a:p>
          <a:p>
            <a:pPr algn="just"/>
            <a:endParaRPr lang="en-US" b="1" dirty="0" smtClean="0">
              <a:solidFill>
                <a:srgbClr val="FF0000"/>
              </a:solidFill>
            </a:endParaRPr>
          </a:p>
          <a:p>
            <a:pPr algn="just"/>
            <a:r>
              <a:rPr lang="en-US" dirty="0" smtClean="0"/>
              <a:t>The practice of a church "promoting" a "good work" and soliciting funds from other churches to pay for it is unknown to the New Testament. WHERE IS THE PASSAGE?</a:t>
            </a:r>
            <a:endParaRPr lang="en-US" dirty="0" smtClean="0">
              <a:solidFill>
                <a:srgbClr val="FF0000"/>
              </a:solidFill>
            </a:endParaRPr>
          </a:p>
          <a:p>
            <a:pPr algn="just"/>
            <a:endParaRPr lang="en-US" b="1" dirty="0" smtClean="0">
              <a:solidFill>
                <a:srgbClr val="FF0000"/>
              </a:solidFill>
            </a:endParaRPr>
          </a:p>
          <a:p>
            <a:pPr algn="just">
              <a:buNone/>
            </a:pPr>
            <a:endParaRPr lang="en-US"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1" name="Footer Placeholder 3"/>
          <p:cNvSpPr>
            <a:spLocks noGrp="1"/>
          </p:cNvSpPr>
          <p:nvPr>
            <p:ph type="ftr" sz="quarter" idx="11"/>
          </p:nvPr>
        </p:nvSpPr>
        <p:spPr>
          <a:xfrm>
            <a:off x="3166280" y="6161443"/>
            <a:ext cx="5936155"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22" name="Slide Number Placeholder 4"/>
          <p:cNvSpPr>
            <a:spLocks noGrp="1"/>
          </p:cNvSpPr>
          <p:nvPr>
            <p:ph type="sldNum" sz="quarter" idx="12"/>
          </p:nvPr>
        </p:nvSpPr>
        <p:spPr/>
        <p:txBody>
          <a:bodyPr/>
          <a:lstStyle/>
          <a:p>
            <a:fld id="{0FF54DE5-C571-48E8-A5BC-B369434E2F44}" type="slidenum">
              <a:rPr lang="en-GB" smtClean="0"/>
              <a:pPr/>
              <a:t>14</a:t>
            </a:fld>
            <a:endParaRPr lang="en-GB"/>
          </a:p>
        </p:txBody>
      </p:sp>
      <p:sp>
        <p:nvSpPr>
          <p:cNvPr id="1048623" name="Title 1"/>
          <p:cNvSpPr>
            <a:spLocks noGrp="1"/>
          </p:cNvSpPr>
          <p:nvPr>
            <p:ph type="title"/>
          </p:nvPr>
        </p:nvSpPr>
        <p:spPr/>
        <p:txBody>
          <a:bodyPr/>
          <a:lstStyle/>
          <a:p>
            <a:r>
              <a:rPr lang="en-GB" sz="4400" dirty="0" smtClean="0"/>
              <a:t>The NT Pattern of Church Cooperation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a:bodyPr>
          <a:lstStyle/>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0" y="6161443"/>
            <a:ext cx="6324083"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15</a:t>
            </a:fld>
            <a:endParaRPr lang="en-GB"/>
          </a:p>
        </p:txBody>
      </p:sp>
      <p:sp>
        <p:nvSpPr>
          <p:cNvPr id="1048631" name="Title 1"/>
          <p:cNvSpPr>
            <a:spLocks noGrp="1"/>
          </p:cNvSpPr>
          <p:nvPr>
            <p:ph type="title"/>
          </p:nvPr>
        </p:nvSpPr>
        <p:spPr/>
        <p:txBody>
          <a:bodyPr/>
          <a:lstStyle/>
          <a:p>
            <a:r>
              <a:rPr lang="en-US" sz="4400" b="1" dirty="0" smtClean="0"/>
              <a:t>Is Acts 11:27-30 Authority For Sending Funds For Evangelism?</a:t>
            </a:r>
            <a:endParaRPr lang="en-US" sz="4400" dirty="0">
              <a:solidFill>
                <a:srgbClr val="FF0000"/>
              </a:solidFill>
            </a:endParaRPr>
          </a:p>
        </p:txBody>
      </p:sp>
      <p:graphicFrame>
        <p:nvGraphicFramePr>
          <p:cNvPr id="4194304" name="Table 6"/>
          <p:cNvGraphicFramePr>
            <a:graphicFrameLocks noGrp="1"/>
          </p:cNvGraphicFramePr>
          <p:nvPr/>
        </p:nvGraphicFramePr>
        <p:xfrm>
          <a:off x="1310186" y="1892681"/>
          <a:ext cx="9288541" cy="4693920"/>
        </p:xfrm>
        <a:graphic>
          <a:graphicData uri="http://schemas.openxmlformats.org/drawingml/2006/table">
            <a:tbl>
              <a:tblPr firstRow="1" bandRow="1">
                <a:tableStyleId>{5C22544A-7EE6-4342-B048-85BDC9FD1C3A}</a:tableStyleId>
              </a:tblPr>
              <a:tblGrid>
                <a:gridCol w="374023"/>
                <a:gridCol w="4042319"/>
                <a:gridCol w="4872199"/>
              </a:tblGrid>
              <a:tr h="532790">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en-US" sz="3200" b="1" kern="1200" dirty="0" smtClean="0">
                          <a:solidFill>
                            <a:schemeClr val="lt1"/>
                          </a:solidFill>
                          <a:effectLst/>
                          <a:latin typeface="+mn-lt"/>
                          <a:ea typeface="+mn-ea"/>
                          <a:cs typeface="+mn-cs"/>
                        </a:rPr>
                        <a:t>The</a:t>
                      </a:r>
                      <a:r>
                        <a:rPr lang="en-US" sz="3200" b="1" kern="1200" baseline="0" dirty="0" smtClean="0">
                          <a:solidFill>
                            <a:schemeClr val="lt1"/>
                          </a:solidFill>
                          <a:effectLst/>
                          <a:latin typeface="+mn-lt"/>
                          <a:ea typeface="+mn-ea"/>
                          <a:cs typeface="+mn-cs"/>
                        </a:rPr>
                        <a:t> Passage</a:t>
                      </a:r>
                      <a:endParaRPr lang="en-US" sz="3200" b="1" kern="1200" dirty="0" smtClean="0">
                        <a:solidFill>
                          <a:schemeClr val="lt1"/>
                        </a:solidFill>
                        <a:effectLst/>
                        <a:latin typeface="+mn-lt"/>
                        <a:ea typeface="+mn-ea"/>
                        <a:cs typeface="+mn-cs"/>
                      </a:endParaRPr>
                    </a:p>
                  </a:txBody>
                  <a:tcPr/>
                </a:tc>
                <a:tc>
                  <a:txBody>
                    <a:bodyPr/>
                    <a:lstStyle/>
                    <a:p>
                      <a:pPr algn="ctr"/>
                      <a:r>
                        <a:rPr lang="en-US" sz="3200" b="1" kern="1200" dirty="0" smtClean="0">
                          <a:solidFill>
                            <a:schemeClr val="lt1"/>
                          </a:solidFill>
                          <a:effectLst/>
                          <a:latin typeface="+mn-lt"/>
                          <a:ea typeface="+mn-ea"/>
                          <a:cs typeface="+mn-cs"/>
                        </a:rPr>
                        <a:t>The Practice of Men</a:t>
                      </a:r>
                      <a:endParaRPr lang="en-US" sz="3200" dirty="0"/>
                    </a:p>
                  </a:txBody>
                  <a:tcPr/>
                </a:tc>
              </a:tr>
              <a:tr h="2103120">
                <a:tc>
                  <a:txBody>
                    <a:bodyPr/>
                    <a:lstStyle/>
                    <a:p>
                      <a:r>
                        <a:rPr lang="en-US" dirty="0" smtClean="0"/>
                        <a:t>1.</a:t>
                      </a:r>
                    </a:p>
                    <a:p>
                      <a:r>
                        <a:rPr lang="en-US" dirty="0" smtClean="0"/>
                        <a:t>2.</a:t>
                      </a:r>
                    </a:p>
                    <a:p>
                      <a:r>
                        <a:rPr lang="en-US" dirty="0" smtClean="0"/>
                        <a:t>3.</a:t>
                      </a:r>
                    </a:p>
                    <a:p>
                      <a:r>
                        <a:rPr lang="en-US" dirty="0" smtClean="0"/>
                        <a:t>4.</a:t>
                      </a:r>
                    </a:p>
                    <a:p>
                      <a:r>
                        <a:rPr lang="en-US" dirty="0" smtClean="0"/>
                        <a:t>5.</a:t>
                      </a:r>
                    </a:p>
                    <a:p>
                      <a:r>
                        <a:rPr lang="en-US" dirty="0" smtClean="0"/>
                        <a:t>6.</a:t>
                      </a:r>
                    </a:p>
                    <a:p>
                      <a:r>
                        <a:rPr lang="en-US" dirty="0" smtClean="0"/>
                        <a:t>7.</a:t>
                      </a:r>
                    </a:p>
                    <a:p>
                      <a:r>
                        <a:rPr lang="en-US" dirty="0" smtClean="0"/>
                        <a:t>8.</a:t>
                      </a:r>
                    </a:p>
                  </a:txBody>
                  <a:tcPr/>
                </a:tc>
                <a:tc>
                  <a:txBody>
                    <a:bodyPr/>
                    <a:lstStyle/>
                    <a:p>
                      <a:pPr algn="just"/>
                      <a:r>
                        <a:rPr lang="en-US" sz="1800" kern="1200" dirty="0" smtClean="0">
                          <a:solidFill>
                            <a:schemeClr val="dk1"/>
                          </a:solidFill>
                          <a:effectLst/>
                          <a:latin typeface="+mn-lt"/>
                          <a:ea typeface="+mn-ea"/>
                          <a:cs typeface="+mn-cs"/>
                        </a:rPr>
                        <a:t>Benevolence</a:t>
                      </a:r>
                    </a:p>
                    <a:p>
                      <a:pPr algn="just"/>
                      <a:r>
                        <a:rPr lang="en-US" dirty="0" smtClean="0"/>
                        <a:t>Famine</a:t>
                      </a:r>
                    </a:p>
                    <a:p>
                      <a:pPr algn="just"/>
                      <a:r>
                        <a:rPr lang="en-US" dirty="0" smtClean="0"/>
                        <a:t>Temporary</a:t>
                      </a:r>
                    </a:p>
                    <a:p>
                      <a:pPr algn="just"/>
                      <a:r>
                        <a:rPr lang="en-US" dirty="0" smtClean="0"/>
                        <a:t>No</a:t>
                      </a:r>
                      <a:r>
                        <a:rPr lang="en-US" baseline="0" dirty="0" smtClean="0"/>
                        <a:t> record of solicitation</a:t>
                      </a:r>
                    </a:p>
                    <a:p>
                      <a:pPr algn="just"/>
                      <a:r>
                        <a:rPr lang="en-US" baseline="0" dirty="0" smtClean="0"/>
                        <a:t>Local church responsibility</a:t>
                      </a:r>
                    </a:p>
                    <a:p>
                      <a:pPr algn="just"/>
                      <a:r>
                        <a:rPr lang="en-US" baseline="0" dirty="0" smtClean="0"/>
                        <a:t>Work not assumed </a:t>
                      </a:r>
                    </a:p>
                    <a:p>
                      <a:pPr marL="0" marR="0" indent="0" algn="just" defTabSz="914400" rtl="0" eaLnBrk="1" fontAlgn="auto" latinLnBrk="0" hangingPunct="1">
                        <a:lnSpc>
                          <a:spcPct val="100000"/>
                        </a:lnSpc>
                        <a:spcBef>
                          <a:spcPts val="0"/>
                        </a:spcBef>
                        <a:spcAft>
                          <a:spcPts val="0"/>
                        </a:spcAft>
                        <a:buClrTx/>
                        <a:buSzTx/>
                        <a:buFontTx/>
                        <a:buNone/>
                        <a:tabLst/>
                        <a:defRPr/>
                      </a:pPr>
                      <a:r>
                        <a:rPr lang="en-US" dirty="0" smtClean="0"/>
                        <a:t>Not a planned or</a:t>
                      </a:r>
                      <a:r>
                        <a:rPr lang="en-US" baseline="0" dirty="0" smtClean="0"/>
                        <a:t> created need </a:t>
                      </a:r>
                      <a:endParaRPr lang="en-US" dirty="0" smtClean="0"/>
                    </a:p>
                    <a:p>
                      <a:pPr algn="just"/>
                      <a:r>
                        <a:rPr lang="en-US" baseline="0" dirty="0" smtClean="0"/>
                        <a:t>Bible describes this</a:t>
                      </a:r>
                    </a:p>
                  </a:txBody>
                  <a:tcPr/>
                </a:tc>
                <a:tc>
                  <a:txBody>
                    <a:bodyPr/>
                    <a:lstStyle/>
                    <a:p>
                      <a:pPr algn="just"/>
                      <a:r>
                        <a:rPr lang="en-US" sz="1800" kern="1200" dirty="0" smtClean="0">
                          <a:solidFill>
                            <a:schemeClr val="dk1"/>
                          </a:solidFill>
                          <a:effectLst/>
                          <a:latin typeface="+mn-lt"/>
                          <a:ea typeface="+mn-ea"/>
                          <a:cs typeface="+mn-cs"/>
                        </a:rPr>
                        <a:t>Evangelism</a:t>
                      </a:r>
                    </a:p>
                    <a:p>
                      <a:pPr algn="just"/>
                      <a:r>
                        <a:rPr lang="en-US" dirty="0" smtClean="0"/>
                        <a:t>Man-made</a:t>
                      </a:r>
                      <a:r>
                        <a:rPr lang="en-US" baseline="0" dirty="0" smtClean="0"/>
                        <a:t> emergency </a:t>
                      </a:r>
                    </a:p>
                    <a:p>
                      <a:pPr algn="just"/>
                      <a:r>
                        <a:rPr lang="en-US" baseline="0" dirty="0" smtClean="0"/>
                        <a:t>Permanent</a:t>
                      </a:r>
                    </a:p>
                    <a:p>
                      <a:pPr algn="just"/>
                      <a:r>
                        <a:rPr lang="en-US" dirty="0" smtClean="0"/>
                        <a:t>Solicit regularly</a:t>
                      </a:r>
                    </a:p>
                    <a:p>
                      <a:pPr algn="just"/>
                      <a:r>
                        <a:rPr lang="en-US" dirty="0" smtClean="0"/>
                        <a:t>Not</a:t>
                      </a:r>
                      <a:r>
                        <a:rPr lang="en-US" baseline="0" dirty="0" smtClean="0"/>
                        <a:t> just the church responsibility</a:t>
                      </a:r>
                    </a:p>
                    <a:p>
                      <a:pPr algn="just"/>
                      <a:r>
                        <a:rPr lang="en-US" baseline="0" dirty="0" smtClean="0"/>
                        <a:t>Work is assumed</a:t>
                      </a:r>
                    </a:p>
                    <a:p>
                      <a:pPr algn="just"/>
                      <a:r>
                        <a:rPr lang="en-US" baseline="0" dirty="0" smtClean="0"/>
                        <a:t>Planned </a:t>
                      </a:r>
                      <a:r>
                        <a:rPr lang="en-US" baseline="0" dirty="0" err="1" smtClean="0"/>
                        <a:t>programme</a:t>
                      </a:r>
                      <a:endParaRPr lang="en-US" baseline="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baseline="0" dirty="0" smtClean="0"/>
                        <a:t>Bible is silent</a:t>
                      </a:r>
                      <a:endParaRPr lang="en-US" dirty="0" smtClean="0"/>
                    </a:p>
                  </a:txBody>
                  <a:tcPr/>
                </a:tc>
              </a:tr>
              <a:tr h="506180">
                <a:tc>
                  <a:txBody>
                    <a:bodyPr/>
                    <a:lstStyle/>
                    <a:p>
                      <a:endParaRPr lang="en-US" dirty="0"/>
                    </a:p>
                  </a:txBody>
                  <a:tcPr/>
                </a:tc>
                <a:tc gridSpan="2">
                  <a:txBody>
                    <a:bodyPr/>
                    <a:lstStyle/>
                    <a:p>
                      <a:pPr algn="just"/>
                      <a:r>
                        <a:rPr lang="en-US" dirty="0" smtClean="0"/>
                        <a:t>Obviously, this passage</a:t>
                      </a:r>
                      <a:r>
                        <a:rPr lang="en-US" baseline="0" dirty="0" smtClean="0"/>
                        <a:t> has nothing to do with evangelism and </a:t>
                      </a:r>
                      <a:r>
                        <a:rPr lang="en-US" dirty="0" smtClean="0"/>
                        <a:t>cannot serve as authority for</a:t>
                      </a:r>
                      <a:r>
                        <a:rPr lang="en-US" baseline="0" dirty="0" smtClean="0"/>
                        <a:t> sending funds from one church to another in evangelism. </a:t>
                      </a:r>
                      <a:r>
                        <a:rPr lang="en-US" b="1" baseline="0" dirty="0" smtClean="0">
                          <a:solidFill>
                            <a:srgbClr val="FF0000"/>
                          </a:solidFill>
                        </a:rPr>
                        <a:t>Being destitute is not the same as undertaking a task beyond one’s ability.</a:t>
                      </a:r>
                      <a:r>
                        <a:rPr lang="en-US" baseline="0" dirty="0" smtClean="0"/>
                        <a:t> </a:t>
                      </a:r>
                      <a:endParaRPr lang="en-US" dirty="0"/>
                    </a:p>
                  </a:txBody>
                  <a:tcPr/>
                </a:tc>
                <a:tc hMerge="1">
                  <a:txBody>
                    <a:bodyPr/>
                    <a:lstStyle/>
                    <a:p>
                      <a:endParaRPr lang="en-US" dirty="0"/>
                    </a:p>
                  </a:txBody>
                  <a:tcPr/>
                </a:tc>
              </a:tr>
              <a:tr h="797978">
                <a:tc>
                  <a:txBody>
                    <a:bodyPr/>
                    <a:lstStyle/>
                    <a:p>
                      <a:endParaRPr lang="en-US" dirty="0"/>
                    </a:p>
                  </a:txBody>
                  <a:tcPr/>
                </a:tc>
                <a:tc gridSpan="2">
                  <a:txBody>
                    <a:bodyPr/>
                    <a:lstStyle/>
                    <a:p>
                      <a:pPr algn="just"/>
                      <a:r>
                        <a:rPr lang="en-US" b="0" dirty="0" smtClean="0"/>
                        <a:t>Would</a:t>
                      </a:r>
                      <a:r>
                        <a:rPr lang="en-US" b="0" baseline="0" dirty="0" smtClean="0"/>
                        <a:t> you consider a sick brother with leukemia who needs N10M and a healthy brother who plans to buy a private jet so he can fly to SA to preach the gospel as same thing?</a:t>
                      </a:r>
                      <a:r>
                        <a:rPr lang="en-US" b="1" baseline="0" dirty="0" smtClean="0">
                          <a:solidFill>
                            <a:srgbClr val="FF0000"/>
                          </a:solidFill>
                        </a:rPr>
                        <a:t> Who would you give your money if called upon?</a:t>
                      </a:r>
                      <a:endParaRPr lang="en-US" b="1" dirty="0">
                        <a:solidFill>
                          <a:srgbClr val="FF0000"/>
                        </a:solidFill>
                      </a:endParaRPr>
                    </a:p>
                  </a:txBody>
                  <a:tcPr/>
                </a:tc>
                <a:tc hMerge="1">
                  <a:txBody>
                    <a:bodyPr/>
                    <a:lstStyle/>
                    <a:p>
                      <a:pPr algn="just"/>
                      <a:endParaRPr lang="en-US" dirty="0"/>
                    </a:p>
                  </a:txBody>
                  <a:tcPr/>
                </a:tc>
              </a:tr>
            </a:tbl>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4304"/>
                                        </p:tgtEl>
                                        <p:attrNameLst>
                                          <p:attrName>style.visibility</p:attrName>
                                        </p:attrNameLst>
                                      </p:cBhvr>
                                      <p:to>
                                        <p:strVal val="visible"/>
                                      </p:to>
                                    </p:set>
                                    <p:anim calcmode="lin" valueType="num">
                                      <p:cBhvr additive="base">
                                        <p:cTn id="7" dur="500" fill="hold"/>
                                        <p:tgtEl>
                                          <p:spTgt spid="4194304"/>
                                        </p:tgtEl>
                                        <p:attrNameLst>
                                          <p:attrName>ppt_x</p:attrName>
                                        </p:attrNameLst>
                                      </p:cBhvr>
                                      <p:tavLst>
                                        <p:tav tm="0">
                                          <p:val>
                                            <p:strVal val="#ppt_x"/>
                                          </p:val>
                                        </p:tav>
                                        <p:tav tm="100000">
                                          <p:val>
                                            <p:strVal val="#ppt_x"/>
                                          </p:val>
                                        </p:tav>
                                      </p:tavLst>
                                    </p:anim>
                                    <p:anim calcmode="lin" valueType="num">
                                      <p:cBhvr additive="base">
                                        <p:cTn id="8" dur="500" fill="hold"/>
                                        <p:tgtEl>
                                          <p:spTgt spid="41943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a:bodyPr>
          <a:lstStyle/>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1" y="6161443"/>
            <a:ext cx="5797610"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16</a:t>
            </a:fld>
            <a:endParaRPr lang="en-GB"/>
          </a:p>
        </p:txBody>
      </p:sp>
      <p:sp>
        <p:nvSpPr>
          <p:cNvPr id="1048631" name="Title 1"/>
          <p:cNvSpPr>
            <a:spLocks noGrp="1"/>
          </p:cNvSpPr>
          <p:nvPr>
            <p:ph type="title"/>
          </p:nvPr>
        </p:nvSpPr>
        <p:spPr/>
        <p:txBody>
          <a:bodyPr/>
          <a:lstStyle/>
          <a:p>
            <a:r>
              <a:rPr lang="en-US" sz="4400" b="1" dirty="0" smtClean="0"/>
              <a:t>Is I Cor.16:1-4 Authority For Sending Funds For Evangelism?</a:t>
            </a:r>
            <a:endParaRPr lang="en-US" sz="4400" dirty="0">
              <a:solidFill>
                <a:srgbClr val="FF0000"/>
              </a:solidFill>
            </a:endParaRPr>
          </a:p>
        </p:txBody>
      </p:sp>
      <p:graphicFrame>
        <p:nvGraphicFramePr>
          <p:cNvPr id="4194304" name="Table 6"/>
          <p:cNvGraphicFramePr>
            <a:graphicFrameLocks noGrp="1"/>
          </p:cNvGraphicFramePr>
          <p:nvPr/>
        </p:nvGraphicFramePr>
        <p:xfrm>
          <a:off x="1310186" y="2086655"/>
          <a:ext cx="9498841" cy="4590448"/>
        </p:xfrm>
        <a:graphic>
          <a:graphicData uri="http://schemas.openxmlformats.org/drawingml/2006/table">
            <a:tbl>
              <a:tblPr firstRow="1" bandRow="1">
                <a:tableStyleId>{5C22544A-7EE6-4342-B048-85BDC9FD1C3A}</a:tableStyleId>
              </a:tblPr>
              <a:tblGrid>
                <a:gridCol w="380718"/>
                <a:gridCol w="4114672"/>
                <a:gridCol w="5003451"/>
              </a:tblGrid>
              <a:tr h="550196">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en-US" sz="3200" b="1" kern="1200" dirty="0" smtClean="0">
                          <a:solidFill>
                            <a:schemeClr val="lt1"/>
                          </a:solidFill>
                          <a:effectLst/>
                          <a:latin typeface="+mn-lt"/>
                          <a:ea typeface="+mn-ea"/>
                          <a:cs typeface="+mn-cs"/>
                        </a:rPr>
                        <a:t>The</a:t>
                      </a:r>
                      <a:r>
                        <a:rPr lang="en-US" sz="3200" b="1" kern="1200" baseline="0" dirty="0" smtClean="0">
                          <a:solidFill>
                            <a:schemeClr val="lt1"/>
                          </a:solidFill>
                          <a:effectLst/>
                          <a:latin typeface="+mn-lt"/>
                          <a:ea typeface="+mn-ea"/>
                          <a:cs typeface="+mn-cs"/>
                        </a:rPr>
                        <a:t> Passage</a:t>
                      </a:r>
                      <a:endParaRPr lang="en-US" sz="3200" b="1" kern="1200" dirty="0" smtClean="0">
                        <a:solidFill>
                          <a:schemeClr val="lt1"/>
                        </a:solidFill>
                        <a:effectLst/>
                        <a:latin typeface="+mn-lt"/>
                        <a:ea typeface="+mn-ea"/>
                        <a:cs typeface="+mn-cs"/>
                      </a:endParaRPr>
                    </a:p>
                  </a:txBody>
                  <a:tcPr/>
                </a:tc>
                <a:tc>
                  <a:txBody>
                    <a:bodyPr/>
                    <a:lstStyle/>
                    <a:p>
                      <a:pPr algn="ctr"/>
                      <a:r>
                        <a:rPr lang="en-US" sz="3200" b="1" kern="1200" dirty="0" smtClean="0">
                          <a:solidFill>
                            <a:schemeClr val="lt1"/>
                          </a:solidFill>
                          <a:effectLst/>
                          <a:latin typeface="+mn-lt"/>
                          <a:ea typeface="+mn-ea"/>
                          <a:cs typeface="+mn-cs"/>
                        </a:rPr>
                        <a:t>The Practice of Men</a:t>
                      </a:r>
                      <a:endParaRPr lang="en-US" sz="3200" dirty="0"/>
                    </a:p>
                  </a:txBody>
                  <a:tcPr/>
                </a:tc>
              </a:tr>
              <a:tr h="1908208">
                <a:tc>
                  <a:txBody>
                    <a:bodyPr/>
                    <a:lstStyle/>
                    <a:p>
                      <a:r>
                        <a:rPr lang="en-US" dirty="0" smtClean="0"/>
                        <a:t>1.</a:t>
                      </a:r>
                    </a:p>
                    <a:p>
                      <a:r>
                        <a:rPr lang="en-US" dirty="0" smtClean="0"/>
                        <a:t>2.</a:t>
                      </a:r>
                    </a:p>
                    <a:p>
                      <a:r>
                        <a:rPr lang="en-US" dirty="0" smtClean="0"/>
                        <a:t>3.</a:t>
                      </a:r>
                    </a:p>
                    <a:p>
                      <a:r>
                        <a:rPr lang="en-US" dirty="0" smtClean="0"/>
                        <a:t>4.</a:t>
                      </a:r>
                    </a:p>
                    <a:p>
                      <a:r>
                        <a:rPr lang="en-US" dirty="0" smtClean="0"/>
                        <a:t>5.</a:t>
                      </a:r>
                    </a:p>
                    <a:p>
                      <a:endParaRPr lang="en-US" dirty="0" smtClean="0"/>
                    </a:p>
                  </a:txBody>
                  <a:tcPr/>
                </a:tc>
                <a:tc>
                  <a:txBody>
                    <a:bodyPr/>
                    <a:lstStyle/>
                    <a:p>
                      <a:pPr algn="just"/>
                      <a:r>
                        <a:rPr lang="en-US" sz="1800" kern="1200" dirty="0" smtClean="0">
                          <a:solidFill>
                            <a:schemeClr val="dk1"/>
                          </a:solidFill>
                          <a:effectLst/>
                          <a:latin typeface="+mn-lt"/>
                          <a:ea typeface="+mn-ea"/>
                          <a:cs typeface="+mn-cs"/>
                        </a:rPr>
                        <a:t>Benevolence</a:t>
                      </a:r>
                    </a:p>
                    <a:p>
                      <a:pPr algn="just"/>
                      <a:r>
                        <a:rPr lang="en-US" dirty="0" smtClean="0"/>
                        <a:t>Uncreated need</a:t>
                      </a:r>
                    </a:p>
                    <a:p>
                      <a:pPr algn="just"/>
                      <a:r>
                        <a:rPr lang="en-US" dirty="0" smtClean="0"/>
                        <a:t>Temporary</a:t>
                      </a:r>
                    </a:p>
                    <a:p>
                      <a:pPr algn="just"/>
                      <a:r>
                        <a:rPr lang="en-US" baseline="0" dirty="0" smtClean="0"/>
                        <a:t>Work not assumed </a:t>
                      </a:r>
                    </a:p>
                    <a:p>
                      <a:pPr algn="just"/>
                      <a:r>
                        <a:rPr lang="en-US" baseline="0" dirty="0" smtClean="0"/>
                        <a:t> Bible describes this</a:t>
                      </a:r>
                      <a:endParaRPr lang="en-US" dirty="0" smtClean="0"/>
                    </a:p>
                    <a:p>
                      <a:pPr algn="just"/>
                      <a:endParaRPr lang="en-US" baseline="0" dirty="0" smtClean="0"/>
                    </a:p>
                  </a:txBody>
                  <a:tcPr/>
                </a:tc>
                <a:tc>
                  <a:txBody>
                    <a:bodyPr/>
                    <a:lstStyle/>
                    <a:p>
                      <a:pPr algn="just"/>
                      <a:r>
                        <a:rPr lang="en-US" sz="1800" kern="1200" dirty="0" smtClean="0">
                          <a:solidFill>
                            <a:schemeClr val="dk1"/>
                          </a:solidFill>
                          <a:effectLst/>
                          <a:latin typeface="+mn-lt"/>
                          <a:ea typeface="+mn-ea"/>
                          <a:cs typeface="+mn-cs"/>
                        </a:rPr>
                        <a:t>Evangelism</a:t>
                      </a:r>
                    </a:p>
                    <a:p>
                      <a:pPr algn="just"/>
                      <a:r>
                        <a:rPr lang="en-US" dirty="0" smtClean="0"/>
                        <a:t>Created </a:t>
                      </a:r>
                      <a:r>
                        <a:rPr lang="en-US" dirty="0" err="1" smtClean="0"/>
                        <a:t>programme</a:t>
                      </a:r>
                      <a:endParaRPr lang="en-US" baseline="0" dirty="0" smtClean="0"/>
                    </a:p>
                    <a:p>
                      <a:pPr algn="just"/>
                      <a:r>
                        <a:rPr lang="en-US" baseline="0" dirty="0" smtClean="0"/>
                        <a:t>Permanent</a:t>
                      </a:r>
                    </a:p>
                    <a:p>
                      <a:pPr algn="just"/>
                      <a:r>
                        <a:rPr lang="en-US" baseline="0" dirty="0" smtClean="0"/>
                        <a:t>Work is assumed</a:t>
                      </a:r>
                    </a:p>
                    <a:p>
                      <a:pPr marL="0" marR="0" indent="0" algn="just" defTabSz="914400" rtl="0" eaLnBrk="1" fontAlgn="auto" latinLnBrk="0" hangingPunct="1">
                        <a:lnSpc>
                          <a:spcPct val="100000"/>
                        </a:lnSpc>
                        <a:spcBef>
                          <a:spcPts val="0"/>
                        </a:spcBef>
                        <a:spcAft>
                          <a:spcPts val="0"/>
                        </a:spcAft>
                        <a:buClrTx/>
                        <a:buSzTx/>
                        <a:buFontTx/>
                        <a:buNone/>
                        <a:tabLst/>
                        <a:defRPr/>
                      </a:pPr>
                      <a:r>
                        <a:rPr lang="en-US" baseline="0" dirty="0" smtClean="0"/>
                        <a:t>Bible is silent</a:t>
                      </a:r>
                      <a:endParaRPr lang="en-US" dirty="0" smtClean="0"/>
                    </a:p>
                    <a:p>
                      <a:pPr algn="just"/>
                      <a:endParaRPr lang="en-US" baseline="0" dirty="0" smtClean="0"/>
                    </a:p>
                  </a:txBody>
                  <a:tcPr/>
                </a:tc>
              </a:tr>
              <a:tr h="550196">
                <a:tc>
                  <a:txBody>
                    <a:bodyPr/>
                    <a:lstStyle/>
                    <a:p>
                      <a:endParaRPr lang="en-US" dirty="0"/>
                    </a:p>
                  </a:txBody>
                  <a:tcPr/>
                </a:tc>
                <a:tc gridSpan="2">
                  <a:txBody>
                    <a:bodyPr/>
                    <a:lstStyle/>
                    <a:p>
                      <a:pPr algn="just"/>
                      <a:r>
                        <a:rPr lang="en-US" dirty="0" smtClean="0"/>
                        <a:t>Also, this passage</a:t>
                      </a:r>
                      <a:r>
                        <a:rPr lang="en-US" baseline="0" dirty="0" smtClean="0"/>
                        <a:t> has nothing to do with evangelism and </a:t>
                      </a:r>
                      <a:r>
                        <a:rPr lang="en-US" dirty="0" smtClean="0"/>
                        <a:t>cannot serve as authority  for</a:t>
                      </a:r>
                      <a:r>
                        <a:rPr lang="en-US" baseline="0" dirty="0" smtClean="0"/>
                        <a:t> sending funds from one church to another in evangelism.  </a:t>
                      </a:r>
                      <a:r>
                        <a:rPr lang="en-US" baseline="0" dirty="0" smtClean="0">
                          <a:solidFill>
                            <a:srgbClr val="FF0000"/>
                          </a:solidFill>
                        </a:rPr>
                        <a:t>To use this text as authority for evangelism, one would have to show its relationship to the work of evangelism.</a:t>
                      </a:r>
                      <a:endParaRPr lang="en-US" dirty="0">
                        <a:solidFill>
                          <a:srgbClr val="FF0000"/>
                        </a:solidFill>
                      </a:endParaRPr>
                    </a:p>
                  </a:txBody>
                  <a:tcPr/>
                </a:tc>
                <a:tc hMerge="1">
                  <a:txBody>
                    <a:bodyPr/>
                    <a:lstStyle/>
                    <a:p>
                      <a:endParaRPr lang="en-US" dirty="0"/>
                    </a:p>
                  </a:txBody>
                  <a:tcPr/>
                </a:tc>
              </a:tr>
              <a:tr h="867367">
                <a:tc>
                  <a:txBody>
                    <a:bodyPr/>
                    <a:lstStyle/>
                    <a:p>
                      <a:endParaRPr lang="en-US" dirty="0"/>
                    </a:p>
                  </a:txBody>
                  <a:tcPr/>
                </a:tc>
                <a:tc gridSpan="2">
                  <a:txBody>
                    <a:bodyPr/>
                    <a:lstStyle/>
                    <a:p>
                      <a:pPr algn="just"/>
                      <a:r>
                        <a:rPr lang="en-US" b="0" dirty="0" smtClean="0"/>
                        <a:t>I</a:t>
                      </a:r>
                      <a:r>
                        <a:rPr lang="en-US" b="0" baseline="0" dirty="0" smtClean="0"/>
                        <a:t>f two brethren or even a church plans an evangelism </a:t>
                      </a:r>
                      <a:r>
                        <a:rPr lang="en-US" b="0" baseline="0" dirty="0" err="1" smtClean="0"/>
                        <a:t>programme</a:t>
                      </a:r>
                      <a:r>
                        <a:rPr lang="en-US" b="0" baseline="0" dirty="0" smtClean="0"/>
                        <a:t>, opens an account for it and begs for funds (say N10B to plant a church in Banana Island and another in </a:t>
                      </a:r>
                      <a:r>
                        <a:rPr lang="en-US" b="0" baseline="0" dirty="0" err="1" smtClean="0"/>
                        <a:t>Asokoro</a:t>
                      </a:r>
                      <a:r>
                        <a:rPr lang="en-US" b="0" baseline="0" dirty="0" smtClean="0"/>
                        <a:t>, and request the recipients to send 5% of their income monthly), Is that the same with a situation where crises  or disaster hits a church? NO!</a:t>
                      </a:r>
                      <a:endParaRPr lang="en-US" b="0" dirty="0"/>
                    </a:p>
                  </a:txBody>
                  <a:tcPr/>
                </a:tc>
                <a:tc hMerge="1">
                  <a:txBody>
                    <a:bodyPr/>
                    <a:lstStyle/>
                    <a:p>
                      <a:pPr algn="just"/>
                      <a:endParaRPr lang="en-US" dirty="0"/>
                    </a:p>
                  </a:txBody>
                  <a:tcPr/>
                </a:tc>
              </a:tr>
            </a:tbl>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4304"/>
                                        </p:tgtEl>
                                        <p:attrNameLst>
                                          <p:attrName>style.visibility</p:attrName>
                                        </p:attrNameLst>
                                      </p:cBhvr>
                                      <p:to>
                                        <p:strVal val="visible"/>
                                      </p:to>
                                    </p:set>
                                    <p:anim calcmode="lin" valueType="num">
                                      <p:cBhvr additive="base">
                                        <p:cTn id="7" dur="500" fill="hold"/>
                                        <p:tgtEl>
                                          <p:spTgt spid="4194304"/>
                                        </p:tgtEl>
                                        <p:attrNameLst>
                                          <p:attrName>ppt_x</p:attrName>
                                        </p:attrNameLst>
                                      </p:cBhvr>
                                      <p:tavLst>
                                        <p:tav tm="0">
                                          <p:val>
                                            <p:strVal val="#ppt_x"/>
                                          </p:val>
                                        </p:tav>
                                        <p:tav tm="100000">
                                          <p:val>
                                            <p:strVal val="#ppt_x"/>
                                          </p:val>
                                        </p:tav>
                                      </p:tavLst>
                                    </p:anim>
                                    <p:anim calcmode="lin" valueType="num">
                                      <p:cBhvr additive="base">
                                        <p:cTn id="8" dur="500" fill="hold"/>
                                        <p:tgtEl>
                                          <p:spTgt spid="41943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a:bodyPr>
          <a:lstStyle/>
          <a:p>
            <a:pPr marL="0" indent="0" algn="just"/>
            <a:r>
              <a:rPr lang="en-US" sz="2800" dirty="0" smtClean="0"/>
              <a:t> Yes. Because we find that the same pattern was used in all similar situations without variation; Churches always send out or directly support preachers to preach in evangelism while in benevolence, funds are usually sent directly from church with ability to a church that is destitute.</a:t>
            </a: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1" y="6161443"/>
            <a:ext cx="59638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17</a:t>
            </a:fld>
            <a:endParaRPr lang="en-GB"/>
          </a:p>
        </p:txBody>
      </p:sp>
      <p:sp>
        <p:nvSpPr>
          <p:cNvPr id="1048631" name="Title 1"/>
          <p:cNvSpPr>
            <a:spLocks noGrp="1"/>
          </p:cNvSpPr>
          <p:nvPr>
            <p:ph type="title"/>
          </p:nvPr>
        </p:nvSpPr>
        <p:spPr/>
        <p:txBody>
          <a:bodyPr/>
          <a:lstStyle/>
          <a:p>
            <a:r>
              <a:rPr lang="en-US" sz="4400" b="1" dirty="0" smtClean="0"/>
              <a:t>Are These Examples Binding?</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fontScale="70000" lnSpcReduction="20000"/>
          </a:bodyPr>
          <a:lstStyle/>
          <a:p>
            <a:pPr marL="0" indent="0" algn="just"/>
            <a:r>
              <a:rPr lang="en-US" sz="2800" dirty="0" smtClean="0"/>
              <a:t> The church in Antioch sent out preachers (Acts 13:3 – </a:t>
            </a:r>
            <a:r>
              <a:rPr lang="en-US" sz="2800" i="1" dirty="0" smtClean="0">
                <a:solidFill>
                  <a:srgbClr val="FF0000"/>
                </a:solidFill>
              </a:rPr>
              <a:t>“Then having fasted and prayed, and laid hands on them, they sent them away”</a:t>
            </a:r>
            <a:r>
              <a:rPr lang="en-US" sz="2800" i="1" dirty="0" smtClean="0"/>
              <a:t>)</a:t>
            </a:r>
          </a:p>
          <a:p>
            <a:pPr marL="0" indent="0" algn="just"/>
            <a:endParaRPr lang="en-US" sz="2800" dirty="0" smtClean="0"/>
          </a:p>
          <a:p>
            <a:pPr marL="0" indent="0" algn="just"/>
            <a:r>
              <a:rPr lang="en-US" sz="2800" dirty="0" smtClean="0"/>
              <a:t> The church in Thessalonica sounded out the word (I Thess. 1:8 – </a:t>
            </a:r>
            <a:r>
              <a:rPr lang="en-US" sz="2800" i="1" dirty="0" smtClean="0">
                <a:solidFill>
                  <a:srgbClr val="FF0000"/>
                </a:solidFill>
              </a:rPr>
              <a:t>“For from you the word of the Lord sounded forth, not only in Macedonia and Achaia, but also in every place.”</a:t>
            </a:r>
            <a:r>
              <a:rPr lang="en-US" sz="2800" dirty="0" smtClean="0"/>
              <a:t>)</a:t>
            </a:r>
          </a:p>
          <a:p>
            <a:pPr marL="0" indent="0" algn="just"/>
            <a:endParaRPr lang="en-US" sz="2800" dirty="0" smtClean="0"/>
          </a:p>
          <a:p>
            <a:pPr marL="0" indent="0" algn="just"/>
            <a:r>
              <a:rPr lang="en-US" sz="2800" dirty="0" smtClean="0"/>
              <a:t>The Jerusalem church sent out men (Acts 8:14,25; 11:22 – </a:t>
            </a:r>
            <a:r>
              <a:rPr lang="en-US" sz="2800" i="1" dirty="0" smtClean="0">
                <a:solidFill>
                  <a:srgbClr val="FF0000"/>
                </a:solidFill>
              </a:rPr>
              <a:t>“Now when the apostles who were at Jerusalem heard that Samaria had received the word, they sent Peter and John to them…So when they had testified and preached the word of the Lord, they returned to Jerusalem, preaching the gospel in many villages of the Samaritans.</a:t>
            </a:r>
            <a:r>
              <a:rPr lang="en-US" sz="2800" dirty="0" smtClean="0">
                <a:solidFill>
                  <a:srgbClr val="FF0000"/>
                </a:solidFill>
              </a:rPr>
              <a:t>” </a:t>
            </a:r>
          </a:p>
          <a:p>
            <a:pPr marL="0" indent="0" algn="just">
              <a:buNone/>
            </a:pPr>
            <a:endParaRPr lang="en-US" sz="2800" i="1" dirty="0" smtClean="0">
              <a:solidFill>
                <a:srgbClr val="FF0000"/>
              </a:solidFill>
            </a:endParaRPr>
          </a:p>
          <a:p>
            <a:pPr marL="0" indent="0" algn="just">
              <a:buNone/>
            </a:pPr>
            <a:r>
              <a:rPr lang="en-US" sz="2800" i="1" dirty="0" smtClean="0">
                <a:solidFill>
                  <a:srgbClr val="FF0000"/>
                </a:solidFill>
              </a:rPr>
              <a:t>“Then news of these things came to the ears of the church in Jerusalem, and they sent out Barnabas to go as far as Antioch”)</a:t>
            </a:r>
            <a:r>
              <a:rPr lang="en-US" sz="2800" dirty="0" smtClean="0">
                <a:solidFill>
                  <a:srgbClr val="FF0000"/>
                </a:solidFill>
              </a:rPr>
              <a:t> </a:t>
            </a: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1" y="6161443"/>
            <a:ext cx="59638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18</a:t>
            </a:fld>
            <a:endParaRPr lang="en-GB"/>
          </a:p>
        </p:txBody>
      </p:sp>
      <p:sp>
        <p:nvSpPr>
          <p:cNvPr id="1048631" name="Title 1"/>
          <p:cNvSpPr>
            <a:spLocks noGrp="1"/>
          </p:cNvSpPr>
          <p:nvPr>
            <p:ph type="title"/>
          </p:nvPr>
        </p:nvSpPr>
        <p:spPr/>
        <p:txBody>
          <a:bodyPr/>
          <a:lstStyle/>
          <a:p>
            <a:r>
              <a:rPr lang="en-US" sz="4400" b="1" dirty="0" smtClean="0"/>
              <a:t>How the Church Did its work of Evangelism</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a:bodyPr>
          <a:lstStyle/>
          <a:p>
            <a:pPr marL="0" indent="0" algn="just"/>
            <a:r>
              <a:rPr lang="en-US" sz="2800" dirty="0" smtClean="0"/>
              <a:t> The church in Philippi supported gospel preachers (Phil. 1:5 – </a:t>
            </a:r>
            <a:r>
              <a:rPr lang="en-US" sz="2800" i="1" dirty="0" smtClean="0">
                <a:solidFill>
                  <a:srgbClr val="FF0000"/>
                </a:solidFill>
              </a:rPr>
              <a:t>“For your fellowship in the gospel from the first day until now.”</a:t>
            </a:r>
            <a:r>
              <a:rPr lang="en-US" sz="2800" dirty="0" smtClean="0"/>
              <a:t>)</a:t>
            </a:r>
          </a:p>
          <a:p>
            <a:pPr marL="0" indent="0" algn="just"/>
            <a:endParaRPr lang="en-US" sz="2800" dirty="0" smtClean="0"/>
          </a:p>
          <a:p>
            <a:pPr marL="0" indent="0" algn="just"/>
            <a:r>
              <a:rPr lang="en-US" sz="2800" dirty="0" smtClean="0"/>
              <a:t>The church in Ephesus was commanded to preach the word (Eph. 6:15 – </a:t>
            </a:r>
            <a:r>
              <a:rPr lang="en-US" sz="2800" i="1" dirty="0" smtClean="0">
                <a:solidFill>
                  <a:srgbClr val="FF0000"/>
                </a:solidFill>
              </a:rPr>
              <a:t>“And having shod your feet with the preparation of the gospel of peace;”</a:t>
            </a:r>
            <a:r>
              <a:rPr lang="en-US" sz="2800" i="1" dirty="0" smtClean="0"/>
              <a:t>)</a:t>
            </a:r>
          </a:p>
          <a:p>
            <a:pPr marL="0" indent="0" algn="just"/>
            <a:endParaRPr lang="en-US" sz="2800" dirty="0" smtClean="0"/>
          </a:p>
          <a:p>
            <a:pPr marL="0" indent="0" algn="just"/>
            <a:endParaRPr lang="en-US" sz="2800" dirty="0" smtClean="0">
              <a:solidFill>
                <a:srgbClr val="FF0000"/>
              </a:solidFill>
            </a:endParaRPr>
          </a:p>
          <a:p>
            <a:pPr marL="0" indent="0" algn="just">
              <a:buNone/>
            </a:pPr>
            <a:endParaRPr lang="en-US" sz="2800" i="1" dirty="0" smtClean="0">
              <a:solidFill>
                <a:srgbClr val="FF0000"/>
              </a:solidFill>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1" y="6161443"/>
            <a:ext cx="59638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19</a:t>
            </a:fld>
            <a:endParaRPr lang="en-GB"/>
          </a:p>
        </p:txBody>
      </p:sp>
      <p:sp>
        <p:nvSpPr>
          <p:cNvPr id="1048631" name="Title 1"/>
          <p:cNvSpPr>
            <a:spLocks noGrp="1"/>
          </p:cNvSpPr>
          <p:nvPr>
            <p:ph type="title"/>
          </p:nvPr>
        </p:nvSpPr>
        <p:spPr/>
        <p:txBody>
          <a:bodyPr/>
          <a:lstStyle/>
          <a:p>
            <a:r>
              <a:rPr lang="en-US" sz="4400" b="1" dirty="0" smtClean="0"/>
              <a:t>How the Church Did its work of Evangelism</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Content Placeholder 13"/>
          <p:cNvSpPr>
            <a:spLocks noGrp="1"/>
          </p:cNvSpPr>
          <p:nvPr>
            <p:ph idx="1"/>
          </p:nvPr>
        </p:nvSpPr>
        <p:spPr/>
        <p:txBody>
          <a:bodyPr>
            <a:normAutofit fontScale="92500" lnSpcReduction="10000"/>
          </a:bodyPr>
          <a:lstStyle/>
          <a:p>
            <a:r>
              <a:rPr lang="en-US" b="1" dirty="0" smtClean="0"/>
              <a:t>Definition of Terms In Proposition</a:t>
            </a:r>
          </a:p>
          <a:p>
            <a:r>
              <a:rPr lang="en-US" b="1" dirty="0" smtClean="0"/>
              <a:t>New Testament Pattern of Cooperation With Its Delimitations</a:t>
            </a:r>
          </a:p>
          <a:p>
            <a:r>
              <a:rPr lang="en-US" b="1" dirty="0" smtClean="0"/>
              <a:t>Is Acts 11:27-30 Authority For Sending Funds For Evangelism?</a:t>
            </a:r>
            <a:endParaRPr lang="en-US" dirty="0" smtClean="0">
              <a:latin typeface="Arial Black" pitchFamily="34" charset="0"/>
            </a:endParaRPr>
          </a:p>
          <a:p>
            <a:r>
              <a:rPr lang="en-US" b="1" dirty="0" smtClean="0"/>
              <a:t>Is I Corinthians 16:1-3 Authority For Sending Funds For Evangelism?</a:t>
            </a:r>
          </a:p>
          <a:p>
            <a:r>
              <a:rPr lang="en-US" b="1" dirty="0" smtClean="0"/>
              <a:t>Are These Examples Binding?</a:t>
            </a:r>
          </a:p>
          <a:p>
            <a:r>
              <a:rPr lang="en-US" b="1" dirty="0" smtClean="0"/>
              <a:t>How the Church Did its work of Evangelism</a:t>
            </a:r>
          </a:p>
          <a:p>
            <a:r>
              <a:rPr lang="en-US" b="1" dirty="0" smtClean="0"/>
              <a:t>What Is Wrong With A Church Sending Funds to Another For Evangelism?</a:t>
            </a:r>
          </a:p>
          <a:p>
            <a:r>
              <a:rPr lang="en-US" b="1" dirty="0" smtClean="0"/>
              <a:t>What About the Churches Established Through This Unscriptural Means?</a:t>
            </a:r>
          </a:p>
          <a:p>
            <a:r>
              <a:rPr lang="en-US" b="1" dirty="0" smtClean="0"/>
              <a:t>Conclusion</a:t>
            </a:r>
          </a:p>
          <a:p>
            <a:r>
              <a:rPr lang="en-US" b="1" dirty="0" smtClean="0"/>
              <a:t>Questions to Brother </a:t>
            </a:r>
            <a:r>
              <a:rPr lang="en-US" b="1" dirty="0" err="1" smtClean="0"/>
              <a:t>Oboroh</a:t>
            </a:r>
            <a:endParaRPr lang="en-US" dirty="0"/>
          </a:p>
          <a:p>
            <a:endParaRPr lang="en-US" dirty="0" smtClean="0">
              <a:latin typeface="Arial Black" pitchFamily="34" charset="0"/>
            </a:endParaRPr>
          </a:p>
        </p:txBody>
      </p:sp>
      <p:sp>
        <p:nvSpPr>
          <p:cNvPr id="1048601" name="Footer Placeholder 3"/>
          <p:cNvSpPr>
            <a:spLocks noGrp="1"/>
          </p:cNvSpPr>
          <p:nvPr>
            <p:ph type="ftr" sz="quarter" idx="11"/>
          </p:nvPr>
        </p:nvSpPr>
        <p:spPr>
          <a:xfrm>
            <a:off x="2947915" y="6161443"/>
            <a:ext cx="6496335"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02" name="Slide Number Placeholder 1"/>
          <p:cNvSpPr>
            <a:spLocks noGrp="1"/>
          </p:cNvSpPr>
          <p:nvPr>
            <p:ph type="sldNum" sz="quarter" idx="12"/>
          </p:nvPr>
        </p:nvSpPr>
        <p:spPr/>
        <p:txBody>
          <a:bodyPr/>
          <a:lstStyle/>
          <a:p>
            <a:fld id="{0FF54DE5-C571-48E8-A5BC-B369434E2F44}" type="slidenum">
              <a:rPr lang="en-GB" smtClean="0"/>
              <a:pPr/>
              <a:t>2</a:t>
            </a:fld>
            <a:endParaRPr lang="en-GB"/>
          </a:p>
        </p:txBody>
      </p:sp>
      <p:sp>
        <p:nvSpPr>
          <p:cNvPr id="1048603" name="Title 12"/>
          <p:cNvSpPr>
            <a:spLocks noGrp="1"/>
          </p:cNvSpPr>
          <p:nvPr>
            <p:ph type="title"/>
          </p:nvPr>
        </p:nvSpPr>
        <p:spPr/>
        <p:txBody>
          <a:bodyPr>
            <a:normAutofit/>
          </a:bodyPr>
          <a:lstStyle/>
          <a:p>
            <a:r>
              <a:rPr lang="en-GB" sz="4400" dirty="0" smtClean="0"/>
              <a:t>Outline</a:t>
            </a:r>
            <a:endParaRPr lang="en-US" sz="4400" dirty="0">
              <a:solidFill>
                <a:srgbClr val="FF0000"/>
              </a:solidFill>
              <a:latin typeface="Arial Black" pitchFamily="34" charset="0"/>
            </a:endParaRP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fontScale="92500" lnSpcReduction="20000"/>
          </a:bodyPr>
          <a:lstStyle/>
          <a:p>
            <a:pPr marL="0" indent="0" algn="just"/>
            <a:r>
              <a:rPr lang="en-US" sz="2800" dirty="0" smtClean="0"/>
              <a:t> </a:t>
            </a:r>
            <a:r>
              <a:rPr lang="en-US" sz="2800" b="1" dirty="0" smtClean="0">
                <a:solidFill>
                  <a:srgbClr val="FF0000"/>
                </a:solidFill>
              </a:rPr>
              <a:t>Injurious to church autonomy:</a:t>
            </a:r>
            <a:r>
              <a:rPr lang="en-US" sz="2800" dirty="0" smtClean="0"/>
              <a:t> Autonomy is surrendered when a church takes oversight of the money sent from another church. If the sending church says to the receiving church “Use this money to preach,” they are telling the church what to do. And if the receiving church says; “this is what we want to do with the money,” they are having control over that money and the sending church has forfeited her autonomy.</a:t>
            </a:r>
          </a:p>
          <a:p>
            <a:pPr marL="0" indent="0" algn="just"/>
            <a:endParaRPr lang="en-US" sz="2800" i="1" dirty="0" smtClean="0"/>
          </a:p>
          <a:p>
            <a:pPr marL="0" indent="0" algn="just"/>
            <a:r>
              <a:rPr lang="en-US" sz="2800" b="1" dirty="0" smtClean="0">
                <a:solidFill>
                  <a:srgbClr val="FF0000"/>
                </a:solidFill>
              </a:rPr>
              <a:t>It ties many churches together and have them guilty of one sin: </a:t>
            </a:r>
            <a:r>
              <a:rPr lang="en-US" sz="2800" dirty="0" smtClean="0"/>
              <a:t>The seven churches in Asia were judged independently of the other. It suggests each has and does its own work.</a:t>
            </a:r>
            <a:endParaRPr lang="en-US" sz="2800" b="1" dirty="0" smtClean="0">
              <a:solidFill>
                <a:srgbClr val="FF0000"/>
              </a:solidFill>
            </a:endParaRPr>
          </a:p>
          <a:p>
            <a:pPr marL="0" indent="0" algn="just">
              <a:buNone/>
            </a:pPr>
            <a:endParaRPr lang="en-US" sz="2500" b="1" dirty="0" smtClean="0">
              <a:solidFill>
                <a:srgbClr val="FF0000"/>
              </a:solidFill>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1" y="6161443"/>
            <a:ext cx="59638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20</a:t>
            </a:fld>
            <a:endParaRPr lang="en-GB"/>
          </a:p>
        </p:txBody>
      </p:sp>
      <p:sp>
        <p:nvSpPr>
          <p:cNvPr id="1048631" name="Title 1"/>
          <p:cNvSpPr>
            <a:spLocks noGrp="1"/>
          </p:cNvSpPr>
          <p:nvPr>
            <p:ph type="title"/>
          </p:nvPr>
        </p:nvSpPr>
        <p:spPr/>
        <p:txBody>
          <a:bodyPr/>
          <a:lstStyle/>
          <a:p>
            <a:r>
              <a:rPr lang="en-US" sz="4400" b="1" dirty="0" smtClean="0"/>
              <a:t>What Is Wrong With Churches Combining Funds For Evangelism?</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fontScale="77500" lnSpcReduction="20000"/>
          </a:bodyPr>
          <a:lstStyle/>
          <a:p>
            <a:pPr marL="0" indent="0" algn="just"/>
            <a:r>
              <a:rPr lang="en-US" sz="2800" b="1" dirty="0" smtClean="0">
                <a:solidFill>
                  <a:srgbClr val="FF0000"/>
                </a:solidFill>
              </a:rPr>
              <a:t>It is a bad example</a:t>
            </a:r>
            <a:r>
              <a:rPr lang="en-US" sz="2800" dirty="0" smtClean="0"/>
              <a:t>: Imagine if all churches start begging to do evangelism. That would be shameful. How would you feel if you have a son that keeps begging all the time to  carry out a project he chose to do? Is it even expedient to obligate oneself beyond one’s ability? </a:t>
            </a:r>
            <a:r>
              <a:rPr lang="en-US" sz="2800" dirty="0" smtClean="0">
                <a:solidFill>
                  <a:srgbClr val="FF0000"/>
                </a:solidFill>
              </a:rPr>
              <a:t>COC Lagos Youth, </a:t>
            </a:r>
            <a:r>
              <a:rPr lang="en-US" sz="2800" dirty="0" smtClean="0">
                <a:solidFill>
                  <a:srgbClr val="FF0000"/>
                </a:solidFill>
              </a:rPr>
              <a:t>Lagos Preachers Forum </a:t>
            </a:r>
            <a:r>
              <a:rPr lang="en-US" sz="2800" dirty="0" smtClean="0">
                <a:solidFill>
                  <a:srgbClr val="FF0000"/>
                </a:solidFill>
              </a:rPr>
              <a:t>and various church planting teams are all </a:t>
            </a:r>
            <a:r>
              <a:rPr lang="en-US" sz="2800" b="1" u="sng" dirty="0" smtClean="0">
                <a:solidFill>
                  <a:srgbClr val="FF0000"/>
                </a:solidFill>
              </a:rPr>
              <a:t>perpetual beggars.</a:t>
            </a:r>
            <a:r>
              <a:rPr lang="en-US" sz="2800" dirty="0" smtClean="0">
                <a:solidFill>
                  <a:srgbClr val="FF0000"/>
                </a:solidFill>
              </a:rPr>
              <a:t> The only way to sustain their work is to keep begging. Some are currently begging for N1.6M to plant a church in </a:t>
            </a:r>
            <a:r>
              <a:rPr lang="en-US" sz="2800" dirty="0" err="1" smtClean="0">
                <a:solidFill>
                  <a:srgbClr val="FF0000"/>
                </a:solidFill>
              </a:rPr>
              <a:t>Ajah</a:t>
            </a:r>
            <a:r>
              <a:rPr lang="en-US" sz="2800" dirty="0" smtClean="0">
                <a:solidFill>
                  <a:srgbClr val="FF0000"/>
                </a:solidFill>
              </a:rPr>
              <a:t> and they think they are doing a good job.</a:t>
            </a:r>
          </a:p>
          <a:p>
            <a:pPr marL="0" indent="0" algn="just">
              <a:buNone/>
            </a:pPr>
            <a:r>
              <a:rPr lang="en-US" sz="2800" dirty="0" smtClean="0"/>
              <a:t> </a:t>
            </a:r>
          </a:p>
          <a:p>
            <a:pPr marL="0" indent="0" algn="just"/>
            <a:r>
              <a:rPr lang="en-US" sz="2800" dirty="0" smtClean="0"/>
              <a:t>God recognizes the strength of each congregation and would not expect a church to do beyond her ability. The church in Philadelphia had little strength but worked according to her ability (Rev. 3:8 – </a:t>
            </a:r>
            <a:r>
              <a:rPr lang="en-US" sz="2800" b="1" i="1" dirty="0" smtClean="0"/>
              <a:t>“I know your works. See, I have set before you an open door, for no one can shut it; </a:t>
            </a:r>
            <a:r>
              <a:rPr lang="en-US" sz="2800" b="1" i="1" dirty="0" smtClean="0">
                <a:solidFill>
                  <a:srgbClr val="FF0000"/>
                </a:solidFill>
              </a:rPr>
              <a:t>for you have a little strength,</a:t>
            </a:r>
            <a:r>
              <a:rPr lang="en-US" sz="2800" b="1" i="1" dirty="0" smtClean="0"/>
              <a:t> have kept My word, and have not denied My name.”</a:t>
            </a:r>
            <a:r>
              <a:rPr lang="en-US" sz="2800" dirty="0" smtClean="0"/>
              <a:t>).</a:t>
            </a:r>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1" y="6161443"/>
            <a:ext cx="59638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21</a:t>
            </a:fld>
            <a:endParaRPr lang="en-GB"/>
          </a:p>
        </p:txBody>
      </p:sp>
      <p:sp>
        <p:nvSpPr>
          <p:cNvPr id="1048631" name="Title 1"/>
          <p:cNvSpPr>
            <a:spLocks noGrp="1"/>
          </p:cNvSpPr>
          <p:nvPr>
            <p:ph type="title"/>
          </p:nvPr>
        </p:nvSpPr>
        <p:spPr/>
        <p:txBody>
          <a:bodyPr/>
          <a:lstStyle/>
          <a:p>
            <a:r>
              <a:rPr lang="en-US" sz="4400" b="1" dirty="0" smtClean="0"/>
              <a:t>What Is Wrong With Churches Combining Funds For Evangelism?</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p:txBody>
          <a:bodyPr>
            <a:normAutofit fontScale="92500" lnSpcReduction="20000"/>
          </a:bodyPr>
          <a:lstStyle/>
          <a:p>
            <a:pPr marL="0" indent="0" algn="just"/>
            <a:r>
              <a:rPr lang="en-US" sz="2800" b="1" dirty="0" smtClean="0">
                <a:solidFill>
                  <a:srgbClr val="FF0000"/>
                </a:solidFill>
              </a:rPr>
              <a:t>Just like a child born through or by means of fornication is not guilty of the sin of the parents, the churches established through pooled funds are  also not guilty of the sin of the “parent” or “sponsoring” churches provided they are taught and realize that the means through which they came to existence was wrong and unwilling to tow that path. </a:t>
            </a:r>
            <a:endParaRPr lang="en-US" sz="2800" dirty="0" smtClean="0">
              <a:solidFill>
                <a:srgbClr val="FF0000"/>
              </a:solidFill>
            </a:endParaRPr>
          </a:p>
          <a:p>
            <a:pPr marL="0" indent="0" algn="just">
              <a:buNone/>
            </a:pPr>
            <a:r>
              <a:rPr lang="en-US" sz="2800" dirty="0" smtClean="0"/>
              <a:t> </a:t>
            </a:r>
          </a:p>
          <a:p>
            <a:pPr marL="0" indent="0" algn="just"/>
            <a:r>
              <a:rPr lang="en-US" sz="2800" dirty="0" smtClean="0"/>
              <a:t>Some may think they are getting results while engaging in these unscriptural schemes; well, Moses also got the desired result  when he hit the rock instead of speaking to it as God instructed but he lost the opportunity to enter the promise land. </a:t>
            </a:r>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29" name="Footer Placeholder 3"/>
          <p:cNvSpPr>
            <a:spLocks noGrp="1"/>
          </p:cNvSpPr>
          <p:nvPr>
            <p:ph type="ftr" sz="quarter" idx="11"/>
          </p:nvPr>
        </p:nvSpPr>
        <p:spPr>
          <a:xfrm>
            <a:off x="3166281" y="6161443"/>
            <a:ext cx="59638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30" name="Slide Number Placeholder 4"/>
          <p:cNvSpPr>
            <a:spLocks noGrp="1"/>
          </p:cNvSpPr>
          <p:nvPr>
            <p:ph type="sldNum" sz="quarter" idx="12"/>
          </p:nvPr>
        </p:nvSpPr>
        <p:spPr/>
        <p:txBody>
          <a:bodyPr/>
          <a:lstStyle/>
          <a:p>
            <a:fld id="{0FF54DE5-C571-48E8-A5BC-B369434E2F44}" type="slidenum">
              <a:rPr lang="en-GB" smtClean="0"/>
              <a:pPr/>
              <a:t>22</a:t>
            </a:fld>
            <a:endParaRPr lang="en-GB"/>
          </a:p>
        </p:txBody>
      </p:sp>
      <p:sp>
        <p:nvSpPr>
          <p:cNvPr id="1048631" name="Title 1"/>
          <p:cNvSpPr>
            <a:spLocks noGrp="1"/>
          </p:cNvSpPr>
          <p:nvPr>
            <p:ph type="title"/>
          </p:nvPr>
        </p:nvSpPr>
        <p:spPr/>
        <p:txBody>
          <a:bodyPr/>
          <a:lstStyle/>
          <a:p>
            <a:r>
              <a:rPr lang="en-US" sz="4400" b="1" dirty="0" smtClean="0"/>
              <a:t>What About the Churches Established Through This Unscriptural Means?</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Content Placeholder 2"/>
          <p:cNvSpPr>
            <a:spLocks noGrp="1"/>
          </p:cNvSpPr>
          <p:nvPr>
            <p:ph idx="1"/>
          </p:nvPr>
        </p:nvSpPr>
        <p:spPr/>
        <p:txBody>
          <a:bodyPr>
            <a:normAutofit fontScale="95833"/>
          </a:bodyPr>
          <a:lstStyle/>
          <a:p>
            <a:pPr algn="just"/>
            <a:r>
              <a:rPr lang="en-US" dirty="0" smtClean="0"/>
              <a:t>In evangelism, the local church sent out men to preach, raised its funds, selected its messenger and sent directly to the work being done (support of gospel preachers). </a:t>
            </a:r>
          </a:p>
          <a:p>
            <a:pPr algn="just"/>
            <a:endParaRPr lang="en-US" dirty="0" smtClean="0"/>
          </a:p>
          <a:p>
            <a:pPr algn="just"/>
            <a:r>
              <a:rPr lang="en-US" dirty="0" smtClean="0"/>
              <a:t>In benevolence, the local church raised its funds, selected its messenger and sent directly to the work being done (destitute church in need). </a:t>
            </a:r>
          </a:p>
          <a:p>
            <a:endParaRPr lang="en-US" dirty="0" smtClean="0"/>
          </a:p>
          <a:p>
            <a:pPr algn="just"/>
            <a:r>
              <a:rPr lang="en-US" dirty="0" smtClean="0"/>
              <a:t>Where is the passage setting forth either precept, example or inference that any New Testament church ever sent a contribution through another church to be forwarded to the work being done?</a:t>
            </a:r>
          </a:p>
          <a:p>
            <a:pPr algn="just"/>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733" name="Footer Placeholder 3"/>
          <p:cNvSpPr>
            <a:spLocks noGrp="1"/>
          </p:cNvSpPr>
          <p:nvPr>
            <p:ph type="ftr" sz="quarter" idx="11"/>
          </p:nvPr>
        </p:nvSpPr>
        <p:spPr>
          <a:xfrm>
            <a:off x="3166281" y="6161443"/>
            <a:ext cx="6060846"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734" name="Slide Number Placeholder 4"/>
          <p:cNvSpPr>
            <a:spLocks noGrp="1"/>
          </p:cNvSpPr>
          <p:nvPr>
            <p:ph type="sldNum" sz="quarter" idx="12"/>
          </p:nvPr>
        </p:nvSpPr>
        <p:spPr/>
        <p:txBody>
          <a:bodyPr/>
          <a:lstStyle/>
          <a:p>
            <a:fld id="{0FF54DE5-C571-48E8-A5BC-B369434E2F44}" type="slidenum">
              <a:rPr lang="en-GB" smtClean="0"/>
              <a:pPr/>
              <a:t>23</a:t>
            </a:fld>
            <a:endParaRPr lang="en-GB"/>
          </a:p>
        </p:txBody>
      </p:sp>
      <p:sp>
        <p:nvSpPr>
          <p:cNvPr id="1048735" name="Title 1"/>
          <p:cNvSpPr>
            <a:spLocks noGrp="1"/>
          </p:cNvSpPr>
          <p:nvPr>
            <p:ph type="title"/>
          </p:nvPr>
        </p:nvSpPr>
        <p:spPr/>
        <p:txBody>
          <a:bodyPr/>
          <a:lstStyle/>
          <a:p>
            <a:r>
              <a:rPr lang="en-GB" sz="4400" dirty="0" smtClean="0"/>
              <a:t>Conclusion</a:t>
            </a:r>
            <a:endParaRPr lang="en-US" sz="4400" dirty="0">
              <a:solidFill>
                <a:srgbClr val="FF0000"/>
              </a:solidFill>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4" name="Content Placeholder 3" descr="thank-you.jpg"/>
          <p:cNvPicPr>
            <a:picLocks noGrp="1" noChangeAspect="1"/>
          </p:cNvPicPr>
          <p:nvPr>
            <p:ph idx="4294967295"/>
          </p:nvPr>
        </p:nvPicPr>
        <p:blipFill>
          <a:blip r:embed="rId2"/>
          <a:stretch>
            <a:fillRect/>
          </a:stretch>
        </p:blipFill>
        <p:spPr>
          <a:xfrm>
            <a:off x="0" y="1076965"/>
            <a:ext cx="12192000" cy="4660900"/>
          </a:xfrm>
        </p:spPr>
      </p:pic>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Content Placeholder 2"/>
          <p:cNvSpPr>
            <a:spLocks noGrp="1"/>
          </p:cNvSpPr>
          <p:nvPr>
            <p:ph idx="1"/>
          </p:nvPr>
        </p:nvSpPr>
        <p:spPr/>
        <p:txBody>
          <a:bodyPr>
            <a:normAutofit fontScale="58333" lnSpcReduction="20000"/>
          </a:bodyPr>
          <a:lstStyle/>
          <a:p>
            <a:pPr algn="just">
              <a:buNone/>
            </a:pPr>
            <a:r>
              <a:rPr lang="en-US" sz="2900" dirty="0" smtClean="0"/>
              <a:t>(1) Do </a:t>
            </a:r>
            <a:r>
              <a:rPr lang="en-US" sz="2900" dirty="0" smtClean="0"/>
              <a:t>you believe in </a:t>
            </a:r>
            <a:r>
              <a:rPr lang="en-US" sz="2900" b="1" dirty="0" smtClean="0">
                <a:solidFill>
                  <a:srgbClr val="FF0000"/>
                </a:solidFill>
              </a:rPr>
              <a:t>joint cooperation </a:t>
            </a:r>
            <a:r>
              <a:rPr lang="en-US" sz="2900" dirty="0" smtClean="0"/>
              <a:t>of churches in evangelism or in </a:t>
            </a:r>
            <a:r>
              <a:rPr lang="en-US" sz="2900" b="1" dirty="0" smtClean="0">
                <a:solidFill>
                  <a:srgbClr val="FF0000"/>
                </a:solidFill>
              </a:rPr>
              <a:t>the centralization and control of pooled</a:t>
            </a:r>
            <a:r>
              <a:rPr lang="en-US" sz="2900" dirty="0" smtClean="0">
                <a:solidFill>
                  <a:srgbClr val="FF0000"/>
                </a:solidFill>
              </a:rPr>
              <a:t> funds</a:t>
            </a:r>
            <a:r>
              <a:rPr lang="en-US" sz="2900" dirty="0" smtClean="0"/>
              <a:t> by churches to preach? </a:t>
            </a:r>
            <a:r>
              <a:rPr lang="en-US" sz="2900" dirty="0" smtClean="0"/>
              <a:t>If </a:t>
            </a:r>
            <a:r>
              <a:rPr lang="en-US" sz="2900" dirty="0" smtClean="0"/>
              <a:t>yes, what scripture teaches that? If no, why are you affirming now that it is scriptural for one church to join her funds with another for evangelism? Don’t you consider there is a “joining” of funds when a church sends funds from her treasury unto another church for evangelism?</a:t>
            </a:r>
          </a:p>
          <a:p>
            <a:pPr algn="just"/>
            <a:endParaRPr lang="en-US" sz="2900" dirty="0" smtClean="0"/>
          </a:p>
          <a:p>
            <a:pPr algn="just">
              <a:buNone/>
            </a:pPr>
            <a:r>
              <a:rPr lang="en-US" sz="2900" dirty="0" smtClean="0"/>
              <a:t>(2) Do you have a scripture that shows a church sends funds to another in evangelism?</a:t>
            </a:r>
          </a:p>
          <a:p>
            <a:pPr algn="just">
              <a:buNone/>
            </a:pPr>
            <a:endParaRPr lang="en-US" sz="2900" dirty="0" smtClean="0"/>
          </a:p>
          <a:p>
            <a:pPr algn="just">
              <a:buNone/>
            </a:pPr>
            <a:r>
              <a:rPr lang="en-US" sz="2900" dirty="0" smtClean="0"/>
              <a:t>(3) Whose work is such project when a congregation sends funds from her treasury to another church to preach? Is it the sending church at work or the receiving church at work or both? If both, isn’t that a joint effort? And if it is the recipient's work (as our propositions state), what business does the sending church has in that work? Should churches interfere in each other’s work?</a:t>
            </a:r>
          </a:p>
          <a:p>
            <a:pPr algn="just">
              <a:buNone/>
            </a:pPr>
            <a:endParaRPr lang="en-US" sz="2900" dirty="0" smtClean="0"/>
          </a:p>
          <a:p>
            <a:pPr algn="just">
              <a:buNone/>
            </a:pPr>
            <a:r>
              <a:rPr lang="en-US" sz="2900" dirty="0" smtClean="0"/>
              <a:t>(4) If one church can send money to “help” another in evangelism, why can’t 100 churches send to one church to help her? If 100 churches send to one church to “help” her preach, is that not a pool of funds and centralizing it under the eldership of a single church?</a:t>
            </a:r>
          </a:p>
          <a:p>
            <a:pPr algn="just"/>
            <a:endParaRPr lang="en-US" sz="27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733" name="Footer Placeholder 3"/>
          <p:cNvSpPr>
            <a:spLocks noGrp="1"/>
          </p:cNvSpPr>
          <p:nvPr>
            <p:ph type="ftr" sz="quarter" idx="11"/>
          </p:nvPr>
        </p:nvSpPr>
        <p:spPr>
          <a:xfrm>
            <a:off x="3166280" y="6161443"/>
            <a:ext cx="6074701"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734" name="Slide Number Placeholder 4"/>
          <p:cNvSpPr>
            <a:spLocks noGrp="1"/>
          </p:cNvSpPr>
          <p:nvPr>
            <p:ph type="sldNum" sz="quarter" idx="12"/>
          </p:nvPr>
        </p:nvSpPr>
        <p:spPr/>
        <p:txBody>
          <a:bodyPr/>
          <a:lstStyle/>
          <a:p>
            <a:fld id="{0FF54DE5-C571-48E8-A5BC-B369434E2F44}" type="slidenum">
              <a:rPr lang="en-GB" smtClean="0"/>
              <a:pPr/>
              <a:t>25</a:t>
            </a:fld>
            <a:endParaRPr lang="en-GB"/>
          </a:p>
        </p:txBody>
      </p:sp>
      <p:sp>
        <p:nvSpPr>
          <p:cNvPr id="1048735" name="Title 1"/>
          <p:cNvSpPr>
            <a:spLocks noGrp="1"/>
          </p:cNvSpPr>
          <p:nvPr>
            <p:ph type="title"/>
          </p:nvPr>
        </p:nvSpPr>
        <p:spPr/>
        <p:txBody>
          <a:bodyPr/>
          <a:lstStyle/>
          <a:p>
            <a:r>
              <a:rPr lang="en-GB" sz="4400" dirty="0" smtClean="0"/>
              <a:t>Questions to Brother </a:t>
            </a:r>
            <a:r>
              <a:rPr lang="en-GB" sz="4400" dirty="0" err="1" smtClean="0"/>
              <a:t>Oboroh</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Content Placeholder 2"/>
          <p:cNvSpPr>
            <a:spLocks noGrp="1"/>
          </p:cNvSpPr>
          <p:nvPr>
            <p:ph idx="1"/>
          </p:nvPr>
        </p:nvSpPr>
        <p:spPr>
          <a:xfrm>
            <a:off x="932330" y="2248348"/>
            <a:ext cx="10386834" cy="3877815"/>
          </a:xfrm>
        </p:spPr>
        <p:txBody>
          <a:bodyPr>
            <a:normAutofit fontScale="80833" lnSpcReduction="20000"/>
          </a:bodyPr>
          <a:lstStyle/>
          <a:p>
            <a:pPr algn="just">
              <a:buNone/>
            </a:pPr>
            <a:r>
              <a:rPr lang="en-US" dirty="0" smtClean="0"/>
              <a:t>(5) Do you consider the contributions from churches to “help” </a:t>
            </a:r>
            <a:r>
              <a:rPr lang="en-US" b="1" dirty="0" smtClean="0"/>
              <a:t>Lagos Preachers Forum</a:t>
            </a:r>
            <a:r>
              <a:rPr lang="en-US" dirty="0" smtClean="0"/>
              <a:t>  and </a:t>
            </a:r>
            <a:r>
              <a:rPr lang="en-US" b="1" dirty="0" smtClean="0"/>
              <a:t>COC-Medical Trust Fund</a:t>
            </a:r>
            <a:r>
              <a:rPr lang="en-US" dirty="0" smtClean="0"/>
              <a:t> in evangelism and benevolence to be sinful? If yes, what scripture have the churches violated by sending funds to these works? If no, why do you support it and you are against joint cooperation if you truly do?</a:t>
            </a:r>
          </a:p>
          <a:p>
            <a:pPr algn="just"/>
            <a:endParaRPr lang="en-US" dirty="0" smtClean="0"/>
          </a:p>
          <a:p>
            <a:pPr algn="just">
              <a:buNone/>
            </a:pPr>
            <a:r>
              <a:rPr lang="en-US" dirty="0" smtClean="0"/>
              <a:t>(6) Would it be sinful if the church at </a:t>
            </a:r>
            <a:r>
              <a:rPr lang="en-US" dirty="0" err="1" smtClean="0"/>
              <a:t>Badore</a:t>
            </a:r>
            <a:r>
              <a:rPr lang="en-US" dirty="0" smtClean="0"/>
              <a:t> decides to send all her money meant for evangelism every month to DSC church in </a:t>
            </a:r>
            <a:r>
              <a:rPr lang="en-US" dirty="0" err="1" smtClean="0"/>
              <a:t>Warri</a:t>
            </a:r>
            <a:r>
              <a:rPr lang="en-US" dirty="0" smtClean="0"/>
              <a:t>  or </a:t>
            </a:r>
            <a:r>
              <a:rPr lang="en-US" dirty="0" err="1" smtClean="0"/>
              <a:t>Efon</a:t>
            </a:r>
            <a:r>
              <a:rPr lang="en-US" dirty="0" smtClean="0"/>
              <a:t> </a:t>
            </a:r>
            <a:r>
              <a:rPr lang="en-US" dirty="0" err="1" smtClean="0"/>
              <a:t>Alaye</a:t>
            </a:r>
            <a:r>
              <a:rPr lang="en-US" dirty="0" smtClean="0"/>
              <a:t> church in </a:t>
            </a:r>
            <a:r>
              <a:rPr lang="en-US" dirty="0" err="1" smtClean="0"/>
              <a:t>Ekiti</a:t>
            </a:r>
            <a:r>
              <a:rPr lang="en-US" dirty="0" smtClean="0"/>
              <a:t> to “assist” her in evangelism? If yes, what scripture has the </a:t>
            </a:r>
            <a:r>
              <a:rPr lang="en-US" dirty="0" err="1" smtClean="0"/>
              <a:t>Badore</a:t>
            </a:r>
            <a:r>
              <a:rPr lang="en-US" dirty="0" smtClean="0"/>
              <a:t> church violated? If no, by what scale do you determine the amount and duration </a:t>
            </a:r>
            <a:r>
              <a:rPr lang="en-US" dirty="0" err="1" smtClean="0"/>
              <a:t>Badore</a:t>
            </a:r>
            <a:r>
              <a:rPr lang="en-US" dirty="0" smtClean="0"/>
              <a:t> church can send?</a:t>
            </a:r>
          </a:p>
          <a:p>
            <a:pPr algn="just">
              <a:buNone/>
            </a:pPr>
            <a:endParaRPr lang="en-US" dirty="0" smtClean="0"/>
          </a:p>
          <a:p>
            <a:pPr algn="just">
              <a:buNone/>
            </a:pPr>
            <a:r>
              <a:rPr lang="en-US" dirty="0" smtClean="0"/>
              <a:t>(7) Would you allow the elders at </a:t>
            </a:r>
            <a:r>
              <a:rPr lang="en-US" dirty="0" err="1" smtClean="0"/>
              <a:t>Lekki</a:t>
            </a:r>
            <a:r>
              <a:rPr lang="en-US" dirty="0" smtClean="0"/>
              <a:t> church in Lagos to take over the control of the teaching, discipline of members, and other activities of the church at DSC for about a month? If yes, is that not elders taking oversight of the flock not among them? If no, Why would you consider it appropriate for them to take over the control of  your funds in their work of evangelism? Why is the </a:t>
            </a:r>
            <a:r>
              <a:rPr lang="en-US" dirty="0" smtClean="0">
                <a:solidFill>
                  <a:srgbClr val="FF0000"/>
                </a:solidFill>
              </a:rPr>
              <a:t>generic law of mutual helpfulness</a:t>
            </a:r>
            <a:r>
              <a:rPr lang="en-US" dirty="0" smtClean="0"/>
              <a:t> not relevant in this case?</a:t>
            </a:r>
          </a:p>
          <a:p>
            <a:pPr algn="just"/>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733" name="Footer Placeholder 3"/>
          <p:cNvSpPr>
            <a:spLocks noGrp="1"/>
          </p:cNvSpPr>
          <p:nvPr>
            <p:ph type="ftr" sz="quarter" idx="11"/>
          </p:nvPr>
        </p:nvSpPr>
        <p:spPr>
          <a:xfrm>
            <a:off x="3166280" y="6161443"/>
            <a:ext cx="6227101"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734" name="Slide Number Placeholder 4"/>
          <p:cNvSpPr>
            <a:spLocks noGrp="1"/>
          </p:cNvSpPr>
          <p:nvPr>
            <p:ph type="sldNum" sz="quarter" idx="12"/>
          </p:nvPr>
        </p:nvSpPr>
        <p:spPr/>
        <p:txBody>
          <a:bodyPr/>
          <a:lstStyle/>
          <a:p>
            <a:fld id="{0FF54DE5-C571-48E8-A5BC-B369434E2F44}" type="slidenum">
              <a:rPr lang="en-GB" smtClean="0"/>
              <a:pPr/>
              <a:t>26</a:t>
            </a:fld>
            <a:endParaRPr lang="en-GB"/>
          </a:p>
        </p:txBody>
      </p:sp>
      <p:sp>
        <p:nvSpPr>
          <p:cNvPr id="1048735" name="Title 1"/>
          <p:cNvSpPr>
            <a:spLocks noGrp="1"/>
          </p:cNvSpPr>
          <p:nvPr>
            <p:ph type="title"/>
          </p:nvPr>
        </p:nvSpPr>
        <p:spPr/>
        <p:txBody>
          <a:bodyPr/>
          <a:lstStyle/>
          <a:p>
            <a:r>
              <a:rPr lang="en-GB" sz="4400" dirty="0" smtClean="0"/>
              <a:t>Questions to Brother </a:t>
            </a:r>
            <a:r>
              <a:rPr lang="en-GB" sz="4400" dirty="0" err="1" smtClean="0"/>
              <a:t>Oboroh</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Content Placeholder 2"/>
          <p:cNvSpPr>
            <a:spLocks noGrp="1"/>
          </p:cNvSpPr>
          <p:nvPr>
            <p:ph idx="1"/>
          </p:nvPr>
        </p:nvSpPr>
        <p:spPr/>
        <p:txBody>
          <a:bodyPr>
            <a:normAutofit fontScale="80833" lnSpcReduction="10000"/>
          </a:bodyPr>
          <a:lstStyle/>
          <a:p>
            <a:pPr algn="just">
              <a:buNone/>
            </a:pPr>
            <a:r>
              <a:rPr lang="en-US" dirty="0" smtClean="0"/>
              <a:t>(8) </a:t>
            </a:r>
            <a:r>
              <a:rPr lang="en-US" b="1" dirty="0" smtClean="0"/>
              <a:t>Who are to be supported to preach the gospel according to I Corinthians 9:14? The gospel preachers or congregations?</a:t>
            </a:r>
          </a:p>
          <a:p>
            <a:pPr algn="just"/>
            <a:endParaRPr lang="en-US" dirty="0" smtClean="0"/>
          </a:p>
          <a:p>
            <a:pPr algn="just">
              <a:buNone/>
            </a:pPr>
            <a:r>
              <a:rPr lang="en-US" dirty="0" smtClean="0"/>
              <a:t>(9) Since the NT command </a:t>
            </a:r>
            <a:r>
              <a:rPr lang="en-US" dirty="0" smtClean="0">
                <a:solidFill>
                  <a:srgbClr val="FF0000"/>
                </a:solidFill>
              </a:rPr>
              <a:t>specified</a:t>
            </a:r>
            <a:r>
              <a:rPr lang="en-US" dirty="0" smtClean="0"/>
              <a:t> those who are to be supported to preach, do you think it would be right to send funds to another apart from the ones specified? Remember </a:t>
            </a:r>
            <a:r>
              <a:rPr lang="en-US" dirty="0" err="1" smtClean="0"/>
              <a:t>Uzzah</a:t>
            </a:r>
            <a:r>
              <a:rPr lang="en-US" dirty="0" smtClean="0"/>
              <a:t>!</a:t>
            </a:r>
          </a:p>
          <a:p>
            <a:pPr algn="just">
              <a:buNone/>
            </a:pPr>
            <a:endParaRPr lang="en-US" dirty="0" smtClean="0"/>
          </a:p>
          <a:p>
            <a:pPr algn="just">
              <a:buNone/>
            </a:pPr>
            <a:r>
              <a:rPr lang="en-US" dirty="0" smtClean="0"/>
              <a:t>(10) Can you cite one NT example where a help was sent to a church and the receiving church was not destitute? Why is it that churches requesting for funds today to preach are churches with </a:t>
            </a:r>
            <a:r>
              <a:rPr lang="en-US" dirty="0" smtClean="0"/>
              <a:t>money </a:t>
            </a:r>
            <a:r>
              <a:rPr lang="en-US" dirty="0" smtClean="0"/>
              <a:t>in their bank accounts?</a:t>
            </a:r>
          </a:p>
          <a:p>
            <a:pPr algn="just">
              <a:buNone/>
            </a:pPr>
            <a:endParaRPr lang="en-US" dirty="0" smtClean="0"/>
          </a:p>
          <a:p>
            <a:pPr algn="just">
              <a:buNone/>
            </a:pPr>
            <a:r>
              <a:rPr lang="en-US" dirty="0" smtClean="0"/>
              <a:t>(11) If the “generic law of mutual helpfulness” authorize a church to send funds from her treasury to another church for evangelism, why can’t the same law of mutual helpfulness authorize a local church to send her elders to oversee another congregation’s activities ? </a:t>
            </a:r>
          </a:p>
          <a:p>
            <a:pPr algn="just">
              <a:buNone/>
            </a:pPr>
            <a:endParaRPr lang="en-US" dirty="0" smtClean="0"/>
          </a:p>
          <a:p>
            <a:pPr algn="just"/>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733" name="Footer Placeholder 3"/>
          <p:cNvSpPr>
            <a:spLocks noGrp="1"/>
          </p:cNvSpPr>
          <p:nvPr>
            <p:ph type="ftr" sz="quarter" idx="11"/>
          </p:nvPr>
        </p:nvSpPr>
        <p:spPr>
          <a:xfrm>
            <a:off x="3166280" y="6161443"/>
            <a:ext cx="6033137"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734" name="Slide Number Placeholder 4"/>
          <p:cNvSpPr>
            <a:spLocks noGrp="1"/>
          </p:cNvSpPr>
          <p:nvPr>
            <p:ph type="sldNum" sz="quarter" idx="12"/>
          </p:nvPr>
        </p:nvSpPr>
        <p:spPr/>
        <p:txBody>
          <a:bodyPr/>
          <a:lstStyle/>
          <a:p>
            <a:fld id="{0FF54DE5-C571-48E8-A5BC-B369434E2F44}" type="slidenum">
              <a:rPr lang="en-GB" smtClean="0"/>
              <a:pPr/>
              <a:t>27</a:t>
            </a:fld>
            <a:endParaRPr lang="en-GB"/>
          </a:p>
        </p:txBody>
      </p:sp>
      <p:sp>
        <p:nvSpPr>
          <p:cNvPr id="1048735" name="Title 1"/>
          <p:cNvSpPr>
            <a:spLocks noGrp="1"/>
          </p:cNvSpPr>
          <p:nvPr>
            <p:ph type="title"/>
          </p:nvPr>
        </p:nvSpPr>
        <p:spPr/>
        <p:txBody>
          <a:bodyPr/>
          <a:lstStyle/>
          <a:p>
            <a:r>
              <a:rPr lang="en-GB" sz="4400" dirty="0" smtClean="0"/>
              <a:t>Questions to Brother </a:t>
            </a:r>
            <a:r>
              <a:rPr lang="en-GB" sz="4400" dirty="0" err="1" smtClean="0"/>
              <a:t>Oboroh</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Content Placeholder 2"/>
          <p:cNvSpPr>
            <a:spLocks noGrp="1"/>
          </p:cNvSpPr>
          <p:nvPr>
            <p:ph idx="1"/>
          </p:nvPr>
        </p:nvSpPr>
        <p:spPr/>
        <p:txBody>
          <a:bodyPr>
            <a:normAutofit fontScale="80833" lnSpcReduction="20000"/>
          </a:bodyPr>
          <a:lstStyle/>
          <a:p>
            <a:pPr algn="just">
              <a:buNone/>
            </a:pPr>
            <a:r>
              <a:rPr lang="en-US" dirty="0" smtClean="0"/>
              <a:t>(12) Can every congregation attempt to accomplish within its ability, the work that God has given the church to do?</a:t>
            </a:r>
          </a:p>
          <a:p>
            <a:pPr algn="just">
              <a:buNone/>
            </a:pPr>
            <a:endParaRPr lang="en-US" dirty="0" smtClean="0"/>
          </a:p>
          <a:p>
            <a:pPr algn="just">
              <a:buNone/>
            </a:pPr>
            <a:r>
              <a:rPr lang="en-US" dirty="0" smtClean="0"/>
              <a:t>(13) Is it good stewardship and counting the cost or rather high-mindedness and bad planning for a church to plan a work  beyond its ability and solicits contributions from other churches to execute it, given that the initiator is not destitute and under an emergency situation that such work must be accomplished in a limited time frame? </a:t>
            </a:r>
          </a:p>
          <a:p>
            <a:pPr algn="just">
              <a:buNone/>
            </a:pPr>
            <a:endParaRPr lang="en-US" dirty="0" smtClean="0"/>
          </a:p>
          <a:p>
            <a:pPr algn="just">
              <a:buNone/>
            </a:pPr>
            <a:r>
              <a:rPr lang="en-US" dirty="0" smtClean="0"/>
              <a:t>(14) Currently, there is a cry for help by some. They want 1.6 million Naira to plant a church in </a:t>
            </a:r>
            <a:r>
              <a:rPr lang="en-US" dirty="0" err="1" smtClean="0"/>
              <a:t>Ajah</a:t>
            </a:r>
            <a:r>
              <a:rPr lang="en-US" dirty="0" smtClean="0"/>
              <a:t> area of Lagos and are begging for funds. Do you find such to be scriptural? If yes, show the scripture authorizing such arrangement.</a:t>
            </a:r>
          </a:p>
          <a:p>
            <a:pPr algn="just">
              <a:buNone/>
            </a:pPr>
            <a:endParaRPr lang="en-US" dirty="0" smtClean="0"/>
          </a:p>
          <a:p>
            <a:pPr algn="just">
              <a:buNone/>
            </a:pPr>
            <a:r>
              <a:rPr lang="en-US" dirty="0" smtClean="0"/>
              <a:t>(</a:t>
            </a:r>
            <a:r>
              <a:rPr lang="en-US" dirty="0" smtClean="0"/>
              <a:t>15) </a:t>
            </a:r>
            <a:r>
              <a:rPr lang="en-US" dirty="0" smtClean="0"/>
              <a:t>Do we have instructions purely for individuals in an epistle written to the church and vice versa?</a:t>
            </a:r>
          </a:p>
          <a:p>
            <a:pPr algn="just">
              <a:buNone/>
            </a:pPr>
            <a:endParaRPr lang="en-US" dirty="0" smtClean="0"/>
          </a:p>
          <a:p>
            <a:pPr algn="just">
              <a:buNone/>
            </a:pPr>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733" name="Footer Placeholder 3"/>
          <p:cNvSpPr>
            <a:spLocks noGrp="1"/>
          </p:cNvSpPr>
          <p:nvPr>
            <p:ph type="ftr" sz="quarter" idx="11"/>
          </p:nvPr>
        </p:nvSpPr>
        <p:spPr>
          <a:xfrm>
            <a:off x="3166281" y="6036748"/>
            <a:ext cx="62686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734" name="Slide Number Placeholder 4"/>
          <p:cNvSpPr>
            <a:spLocks noGrp="1"/>
          </p:cNvSpPr>
          <p:nvPr>
            <p:ph type="sldNum" sz="quarter" idx="12"/>
          </p:nvPr>
        </p:nvSpPr>
        <p:spPr/>
        <p:txBody>
          <a:bodyPr/>
          <a:lstStyle/>
          <a:p>
            <a:fld id="{0FF54DE5-C571-48E8-A5BC-B369434E2F44}" type="slidenum">
              <a:rPr lang="en-GB" smtClean="0"/>
              <a:pPr/>
              <a:t>28</a:t>
            </a:fld>
            <a:endParaRPr lang="en-GB"/>
          </a:p>
        </p:txBody>
      </p:sp>
      <p:sp>
        <p:nvSpPr>
          <p:cNvPr id="1048735" name="Title 1"/>
          <p:cNvSpPr>
            <a:spLocks noGrp="1"/>
          </p:cNvSpPr>
          <p:nvPr>
            <p:ph type="title"/>
          </p:nvPr>
        </p:nvSpPr>
        <p:spPr/>
        <p:txBody>
          <a:bodyPr/>
          <a:lstStyle/>
          <a:p>
            <a:r>
              <a:rPr lang="en-GB" sz="4400" dirty="0" smtClean="0"/>
              <a:t>Questions to Brother </a:t>
            </a:r>
            <a:r>
              <a:rPr lang="en-GB" sz="4400" dirty="0" err="1" smtClean="0"/>
              <a:t>Oboroh</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Content Placeholder 2"/>
          <p:cNvSpPr>
            <a:spLocks noGrp="1"/>
          </p:cNvSpPr>
          <p:nvPr>
            <p:ph idx="1"/>
          </p:nvPr>
        </p:nvSpPr>
        <p:spPr/>
        <p:txBody>
          <a:bodyPr>
            <a:normAutofit fontScale="92500"/>
          </a:bodyPr>
          <a:lstStyle/>
          <a:p>
            <a:pPr algn="just"/>
            <a:r>
              <a:rPr lang="en-US" sz="2800" dirty="0" smtClean="0">
                <a:solidFill>
                  <a:srgbClr val="FF0000"/>
                </a:solidFill>
              </a:rPr>
              <a:t>Church:</a:t>
            </a:r>
            <a:r>
              <a:rPr lang="en-US" sz="2800" dirty="0" smtClean="0"/>
              <a:t> A local assembly of Christians that meets regularly for the purpose of worship and work of the Lord, under the supervision of its own elders (Acts 13:1 – </a:t>
            </a:r>
            <a:r>
              <a:rPr lang="en-US" sz="2800" i="1" dirty="0" smtClean="0">
                <a:solidFill>
                  <a:srgbClr val="FF0000"/>
                </a:solidFill>
              </a:rPr>
              <a:t>“Now in the church that was at Antioch…”</a:t>
            </a:r>
            <a:r>
              <a:rPr lang="en-US" sz="2800" dirty="0" smtClean="0"/>
              <a:t>).</a:t>
            </a:r>
            <a:endParaRPr lang="en-US" sz="2500" dirty="0" smtClean="0">
              <a:latin typeface="Arial Black" pitchFamily="34" charset="0"/>
            </a:endParaRPr>
          </a:p>
          <a:p>
            <a:pPr algn="just"/>
            <a:r>
              <a:rPr lang="en-US" sz="2800" dirty="0" smtClean="0">
                <a:solidFill>
                  <a:srgbClr val="FF0000"/>
                </a:solidFill>
              </a:rPr>
              <a:t>Cooperation:</a:t>
            </a:r>
            <a:r>
              <a:rPr lang="en-US" sz="2800" dirty="0" smtClean="0"/>
              <a:t> The act of cooperating or being cooperative (English dictionary). To cooperate, however, means to act or work together with another person or group to do something (Merriam Webster) </a:t>
            </a:r>
          </a:p>
          <a:p>
            <a:pPr algn="just"/>
            <a:r>
              <a:rPr lang="en-US" sz="2800" dirty="0" smtClean="0">
                <a:solidFill>
                  <a:srgbClr val="FF0000"/>
                </a:solidFill>
              </a:rPr>
              <a:t>Delimit:</a:t>
            </a:r>
            <a:r>
              <a:rPr lang="en-US" sz="2800" dirty="0" smtClean="0"/>
              <a:t> (1) To mark, fix or define the limits of (2) To demarcate (English Dictionary)</a:t>
            </a:r>
          </a:p>
          <a:p>
            <a:pPr algn="just"/>
            <a:endParaRPr lang="en-US" sz="2800" dirty="0" smtClean="0">
              <a:solidFill>
                <a:srgbClr val="FF0000"/>
              </a:solidFill>
              <a:latin typeface="Arial Black" pitchFamily="34" charset="0"/>
            </a:endParaRPr>
          </a:p>
          <a:p>
            <a:pPr algn="just">
              <a:buNone/>
            </a:pPr>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597" name="Footer Placeholder 3"/>
          <p:cNvSpPr>
            <a:spLocks noGrp="1"/>
          </p:cNvSpPr>
          <p:nvPr>
            <p:ph type="ftr" sz="quarter" idx="11"/>
          </p:nvPr>
        </p:nvSpPr>
        <p:spPr>
          <a:xfrm>
            <a:off x="2964873" y="6161443"/>
            <a:ext cx="5943600"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598" name="Slide Number Placeholder 4"/>
          <p:cNvSpPr>
            <a:spLocks noGrp="1"/>
          </p:cNvSpPr>
          <p:nvPr>
            <p:ph type="sldNum" sz="quarter" idx="12"/>
          </p:nvPr>
        </p:nvSpPr>
        <p:spPr/>
        <p:txBody>
          <a:bodyPr/>
          <a:lstStyle/>
          <a:p>
            <a:fld id="{0FF54DE5-C571-48E8-A5BC-B369434E2F44}" type="slidenum">
              <a:rPr lang="en-GB" smtClean="0"/>
              <a:pPr/>
              <a:t>3</a:t>
            </a:fld>
            <a:endParaRPr lang="en-GB"/>
          </a:p>
        </p:txBody>
      </p:sp>
      <p:sp>
        <p:nvSpPr>
          <p:cNvPr id="1048599" name="Title 1"/>
          <p:cNvSpPr>
            <a:spLocks noGrp="1"/>
          </p:cNvSpPr>
          <p:nvPr>
            <p:ph type="title"/>
          </p:nvPr>
        </p:nvSpPr>
        <p:spPr/>
        <p:txBody>
          <a:bodyPr/>
          <a:lstStyle/>
          <a:p>
            <a:r>
              <a:rPr lang="en-GB" sz="4400" dirty="0" smtClean="0"/>
              <a:t>Definition of Terms in Proposition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2"/>
          <p:cNvSpPr>
            <a:spLocks noGrp="1"/>
          </p:cNvSpPr>
          <p:nvPr>
            <p:ph idx="1"/>
          </p:nvPr>
        </p:nvSpPr>
        <p:spPr/>
        <p:txBody>
          <a:bodyPr>
            <a:normAutofit fontScale="92000" lnSpcReduction="20000"/>
          </a:bodyPr>
          <a:lstStyle/>
          <a:p>
            <a:pPr algn="just"/>
            <a:r>
              <a:rPr lang="en-US" sz="2800" dirty="0" smtClean="0">
                <a:solidFill>
                  <a:srgbClr val="FF0000"/>
                </a:solidFill>
              </a:rPr>
              <a:t>Under Each Work: </a:t>
            </a:r>
            <a:r>
              <a:rPr lang="en-US" sz="2800" dirty="0" smtClean="0"/>
              <a:t>This includes the works of evangelism, edification and benevolence (Eph.4:12; Matt.28:19-20)</a:t>
            </a:r>
          </a:p>
          <a:p>
            <a:pPr algn="just"/>
            <a:endParaRPr lang="en-US" sz="2800" dirty="0" smtClean="0"/>
          </a:p>
          <a:p>
            <a:pPr algn="ctr">
              <a:buNone/>
            </a:pPr>
            <a:r>
              <a:rPr lang="en-US" sz="2800" i="1" dirty="0" smtClean="0"/>
              <a:t>“for the </a:t>
            </a:r>
            <a:r>
              <a:rPr lang="en-US" sz="2800" b="1" i="1" u="sng" dirty="0" smtClean="0">
                <a:solidFill>
                  <a:srgbClr val="FF0000"/>
                </a:solidFill>
              </a:rPr>
              <a:t>equipping of the saints</a:t>
            </a:r>
            <a:r>
              <a:rPr lang="en-US" sz="2800" i="1" dirty="0" smtClean="0"/>
              <a:t> for the </a:t>
            </a:r>
            <a:r>
              <a:rPr lang="en-US" sz="2800" b="1" i="1" u="sng" dirty="0" smtClean="0">
                <a:solidFill>
                  <a:srgbClr val="FF0000"/>
                </a:solidFill>
              </a:rPr>
              <a:t>work of the ministry</a:t>
            </a:r>
            <a:r>
              <a:rPr lang="en-US" sz="2800" i="1" dirty="0" smtClean="0"/>
              <a:t>, for the </a:t>
            </a:r>
            <a:r>
              <a:rPr lang="en-US" sz="2800" b="1" i="1" u="sng" dirty="0" smtClean="0">
                <a:solidFill>
                  <a:srgbClr val="FF0000"/>
                </a:solidFill>
              </a:rPr>
              <a:t>edifying of the body of Christ</a:t>
            </a:r>
            <a:r>
              <a:rPr lang="en-US" sz="2800" i="1" dirty="0" smtClean="0"/>
              <a:t>” </a:t>
            </a:r>
            <a:r>
              <a:rPr lang="en-US" sz="2800" dirty="0" smtClean="0"/>
              <a:t>(Eph. 4:12)</a:t>
            </a:r>
          </a:p>
          <a:p>
            <a:pPr algn="just">
              <a:buNone/>
            </a:pPr>
            <a:endParaRPr lang="en-US" sz="2800" i="1" dirty="0" smtClean="0"/>
          </a:p>
          <a:p>
            <a:pPr algn="just">
              <a:buNone/>
            </a:pPr>
            <a:r>
              <a:rPr lang="en-US" sz="2800" i="1" dirty="0" smtClean="0"/>
              <a:t>“Go therefore and </a:t>
            </a:r>
            <a:r>
              <a:rPr lang="en-US" sz="2800" b="1" i="1" u="sng" dirty="0" smtClean="0">
                <a:solidFill>
                  <a:srgbClr val="FF0000"/>
                </a:solidFill>
              </a:rPr>
              <a:t>make disciples</a:t>
            </a:r>
            <a:r>
              <a:rPr lang="en-US" sz="2800" i="1" dirty="0" smtClean="0"/>
              <a:t> of all the nations, baptizing them in the name of the Father and of the Son and of the Holy Spirit, </a:t>
            </a:r>
            <a:r>
              <a:rPr lang="en-US" sz="2800" b="1" i="1" u="sng" dirty="0" smtClean="0">
                <a:solidFill>
                  <a:srgbClr val="FF0000"/>
                </a:solidFill>
              </a:rPr>
              <a:t>teaching them </a:t>
            </a:r>
            <a:r>
              <a:rPr lang="en-US" sz="2800" i="1" dirty="0" smtClean="0"/>
              <a:t>to observe all things that I have commanded you; and lo, I am with you always even to the end of the age.”</a:t>
            </a:r>
            <a:r>
              <a:rPr lang="en-US" sz="2800" dirty="0" smtClean="0"/>
              <a:t>  (Matthew 28:19-20)</a:t>
            </a:r>
          </a:p>
          <a:p>
            <a:pPr algn="just">
              <a:buNone/>
            </a:pPr>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05" name="Footer Placeholder 3"/>
          <p:cNvSpPr>
            <a:spLocks noGrp="1"/>
          </p:cNvSpPr>
          <p:nvPr>
            <p:ph type="ftr" sz="quarter" idx="11"/>
          </p:nvPr>
        </p:nvSpPr>
        <p:spPr>
          <a:xfrm>
            <a:off x="2812474" y="6161443"/>
            <a:ext cx="5908446"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smtClean="0">
              <a:solidFill>
                <a:schemeClr val="accent3">
                  <a:lumMod val="50000"/>
                </a:schemeClr>
              </a:solidFill>
            </a:endParaRPr>
          </a:p>
          <a:p>
            <a:endParaRPr lang="en-US" b="1" dirty="0">
              <a:solidFill>
                <a:schemeClr val="accent3">
                  <a:lumMod val="50000"/>
                </a:schemeClr>
              </a:solidFill>
            </a:endParaRPr>
          </a:p>
        </p:txBody>
      </p:sp>
      <p:sp>
        <p:nvSpPr>
          <p:cNvPr id="1048606" name="Slide Number Placeholder 4"/>
          <p:cNvSpPr>
            <a:spLocks noGrp="1"/>
          </p:cNvSpPr>
          <p:nvPr>
            <p:ph type="sldNum" sz="quarter" idx="12"/>
          </p:nvPr>
        </p:nvSpPr>
        <p:spPr/>
        <p:txBody>
          <a:bodyPr/>
          <a:lstStyle/>
          <a:p>
            <a:fld id="{0FF54DE5-C571-48E8-A5BC-B369434E2F44}" type="slidenum">
              <a:rPr lang="en-GB" smtClean="0"/>
              <a:pPr/>
              <a:t>4</a:t>
            </a:fld>
            <a:endParaRPr lang="en-GB"/>
          </a:p>
        </p:txBody>
      </p:sp>
      <p:sp>
        <p:nvSpPr>
          <p:cNvPr id="1048607" name="Title 1"/>
          <p:cNvSpPr>
            <a:spLocks noGrp="1"/>
          </p:cNvSpPr>
          <p:nvPr>
            <p:ph type="title"/>
          </p:nvPr>
        </p:nvSpPr>
        <p:spPr/>
        <p:txBody>
          <a:bodyPr/>
          <a:lstStyle/>
          <a:p>
            <a:r>
              <a:rPr lang="en-GB" sz="4400" dirty="0" smtClean="0"/>
              <a:t>Definition of Terms In Proposition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2"/>
          <p:cNvSpPr>
            <a:spLocks noGrp="1"/>
          </p:cNvSpPr>
          <p:nvPr>
            <p:ph idx="1"/>
          </p:nvPr>
        </p:nvSpPr>
        <p:spPr/>
        <p:txBody>
          <a:bodyPr>
            <a:normAutofit fontScale="92000" lnSpcReduction="10000"/>
          </a:bodyPr>
          <a:lstStyle/>
          <a:p>
            <a:pPr algn="just"/>
            <a:r>
              <a:rPr lang="en-US" sz="2800" dirty="0" smtClean="0"/>
              <a:t>And so, we mean, when it comes to churches working together in carrying out the mission of evangelism, edification and benevolence, there is a NT pattern revealed for each work and this pattern sets limit on what the churches can do.</a:t>
            </a:r>
          </a:p>
          <a:p>
            <a:pPr algn="just"/>
            <a:endParaRPr lang="en-US" sz="2800" dirty="0" smtClean="0"/>
          </a:p>
          <a:p>
            <a:pPr algn="just"/>
            <a:r>
              <a:rPr lang="en-US" sz="2800" dirty="0" smtClean="0"/>
              <a:t>The other part of the proposition reads; it is unscriptural (i.e. having no scriptural authority – either by command, example or inference) for one (or more) church(</a:t>
            </a:r>
            <a:r>
              <a:rPr lang="en-US" sz="2800" dirty="0" err="1" smtClean="0"/>
              <a:t>es</a:t>
            </a:r>
            <a:r>
              <a:rPr lang="en-US" sz="2800" dirty="0" smtClean="0"/>
              <a:t>) to send funds from their treasuries unto another church for the purpose of supporting the </a:t>
            </a:r>
            <a:r>
              <a:rPr lang="en-US" sz="2800" dirty="0" smtClean="0">
                <a:solidFill>
                  <a:srgbClr val="FF0000"/>
                </a:solidFill>
              </a:rPr>
              <a:t>recipient’s evangelism work.</a:t>
            </a:r>
            <a:r>
              <a:rPr lang="en-US" sz="2800" dirty="0" smtClean="0"/>
              <a:t> </a:t>
            </a:r>
          </a:p>
          <a:p>
            <a:pPr algn="just"/>
            <a:endParaRPr lang="en-US" sz="2800" dirty="0" smtClean="0"/>
          </a:p>
          <a:p>
            <a:pPr algn="just">
              <a:buNone/>
            </a:pPr>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05" name="Footer Placeholder 3"/>
          <p:cNvSpPr>
            <a:spLocks noGrp="1"/>
          </p:cNvSpPr>
          <p:nvPr>
            <p:ph type="ftr" sz="quarter" idx="11"/>
          </p:nvPr>
        </p:nvSpPr>
        <p:spPr>
          <a:xfrm>
            <a:off x="2812474" y="6161443"/>
            <a:ext cx="5908446"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smtClean="0">
              <a:solidFill>
                <a:schemeClr val="accent3">
                  <a:lumMod val="50000"/>
                </a:schemeClr>
              </a:solidFill>
            </a:endParaRPr>
          </a:p>
          <a:p>
            <a:endParaRPr lang="en-US" b="1" dirty="0">
              <a:solidFill>
                <a:schemeClr val="accent3">
                  <a:lumMod val="50000"/>
                </a:schemeClr>
              </a:solidFill>
            </a:endParaRPr>
          </a:p>
        </p:txBody>
      </p:sp>
      <p:sp>
        <p:nvSpPr>
          <p:cNvPr id="1048606" name="Slide Number Placeholder 4"/>
          <p:cNvSpPr>
            <a:spLocks noGrp="1"/>
          </p:cNvSpPr>
          <p:nvPr>
            <p:ph type="sldNum" sz="quarter" idx="12"/>
          </p:nvPr>
        </p:nvSpPr>
        <p:spPr/>
        <p:txBody>
          <a:bodyPr/>
          <a:lstStyle/>
          <a:p>
            <a:fld id="{0FF54DE5-C571-48E8-A5BC-B369434E2F44}" type="slidenum">
              <a:rPr lang="en-GB" smtClean="0"/>
              <a:pPr/>
              <a:t>5</a:t>
            </a:fld>
            <a:endParaRPr lang="en-GB"/>
          </a:p>
        </p:txBody>
      </p:sp>
      <p:sp>
        <p:nvSpPr>
          <p:cNvPr id="1048607" name="Title 1"/>
          <p:cNvSpPr>
            <a:spLocks noGrp="1"/>
          </p:cNvSpPr>
          <p:nvPr>
            <p:ph type="title"/>
          </p:nvPr>
        </p:nvSpPr>
        <p:spPr/>
        <p:txBody>
          <a:bodyPr/>
          <a:lstStyle/>
          <a:p>
            <a:r>
              <a:rPr lang="en-GB" sz="4400" dirty="0" smtClean="0"/>
              <a:t>Definition of Terms In Proposition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2"/>
          <p:cNvSpPr>
            <a:spLocks noGrp="1"/>
          </p:cNvSpPr>
          <p:nvPr>
            <p:ph idx="1"/>
          </p:nvPr>
        </p:nvSpPr>
        <p:spPr/>
        <p:txBody>
          <a:bodyPr>
            <a:normAutofit fontScale="77000" lnSpcReduction="20000"/>
          </a:bodyPr>
          <a:lstStyle/>
          <a:p>
            <a:pPr algn="just"/>
            <a:r>
              <a:rPr lang="en-US" sz="2800" dirty="0" smtClean="0">
                <a:solidFill>
                  <a:srgbClr val="FF0000"/>
                </a:solidFill>
              </a:rPr>
              <a:t>I am not opposing church cooperation, neither am I denying the right of churches to work together (cooperate) in preaching the gospel or establishing congregations. </a:t>
            </a:r>
            <a:r>
              <a:rPr lang="en-US" sz="2800" dirty="0" smtClean="0"/>
              <a:t>The issue is on </a:t>
            </a:r>
            <a:r>
              <a:rPr lang="en-US" sz="2800" dirty="0" smtClean="0">
                <a:solidFill>
                  <a:srgbClr val="FF0000"/>
                </a:solidFill>
              </a:rPr>
              <a:t>HOW should the church cooperate</a:t>
            </a:r>
            <a:r>
              <a:rPr lang="en-US" sz="2800" dirty="0" smtClean="0"/>
              <a:t> in preaching.  </a:t>
            </a:r>
          </a:p>
          <a:p>
            <a:pPr algn="just"/>
            <a:endParaRPr lang="en-US" sz="2800" dirty="0" smtClean="0"/>
          </a:p>
          <a:p>
            <a:pPr algn="just"/>
            <a:r>
              <a:rPr lang="en-US" sz="2800" dirty="0" smtClean="0"/>
              <a:t>Should it be done jointly or concurrently? In other words, should funds be joined together by two or more churches in order to preach </a:t>
            </a:r>
            <a:r>
              <a:rPr lang="en-US" sz="2800" b="1" dirty="0" smtClean="0">
                <a:solidFill>
                  <a:srgbClr val="FF0000"/>
                </a:solidFill>
              </a:rPr>
              <a:t>OR</a:t>
            </a:r>
            <a:r>
              <a:rPr lang="en-US" sz="2800" dirty="0" smtClean="0"/>
              <a:t> should each church plan its work within its ability and jurisdiction of its elders and directly support gospel preachers to preach? I oppose the former believing it has no scriptural justification.</a:t>
            </a:r>
          </a:p>
          <a:p>
            <a:pPr algn="just"/>
            <a:endParaRPr lang="en-US" sz="2800" dirty="0" smtClean="0"/>
          </a:p>
          <a:p>
            <a:pPr algn="just"/>
            <a:r>
              <a:rPr lang="en-US" sz="2800" dirty="0" smtClean="0"/>
              <a:t>Scriptural church cooperation were always of concurrent and never joint action.</a:t>
            </a:r>
          </a:p>
          <a:p>
            <a:pPr algn="just"/>
            <a:endParaRPr lang="en-US" sz="2800" dirty="0" smtClean="0"/>
          </a:p>
          <a:p>
            <a:pPr algn="just">
              <a:buNone/>
            </a:pPr>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05" name="Footer Placeholder 3"/>
          <p:cNvSpPr>
            <a:spLocks noGrp="1"/>
          </p:cNvSpPr>
          <p:nvPr>
            <p:ph type="ftr" sz="quarter" idx="11"/>
          </p:nvPr>
        </p:nvSpPr>
        <p:spPr>
          <a:xfrm>
            <a:off x="2812474" y="6161443"/>
            <a:ext cx="5908446"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smtClean="0">
              <a:solidFill>
                <a:schemeClr val="accent3">
                  <a:lumMod val="50000"/>
                </a:schemeClr>
              </a:solidFill>
            </a:endParaRPr>
          </a:p>
          <a:p>
            <a:endParaRPr lang="en-US" b="1" dirty="0">
              <a:solidFill>
                <a:schemeClr val="accent3">
                  <a:lumMod val="50000"/>
                </a:schemeClr>
              </a:solidFill>
            </a:endParaRPr>
          </a:p>
        </p:txBody>
      </p:sp>
      <p:sp>
        <p:nvSpPr>
          <p:cNvPr id="1048606" name="Slide Number Placeholder 4"/>
          <p:cNvSpPr>
            <a:spLocks noGrp="1"/>
          </p:cNvSpPr>
          <p:nvPr>
            <p:ph type="sldNum" sz="quarter" idx="12"/>
          </p:nvPr>
        </p:nvSpPr>
        <p:spPr/>
        <p:txBody>
          <a:bodyPr/>
          <a:lstStyle/>
          <a:p>
            <a:fld id="{0FF54DE5-C571-48E8-A5BC-B369434E2F44}" type="slidenum">
              <a:rPr lang="en-GB" smtClean="0"/>
              <a:pPr/>
              <a:t>6</a:t>
            </a:fld>
            <a:endParaRPr lang="en-GB"/>
          </a:p>
        </p:txBody>
      </p:sp>
      <p:sp>
        <p:nvSpPr>
          <p:cNvPr id="1048607" name="Title 1"/>
          <p:cNvSpPr>
            <a:spLocks noGrp="1"/>
          </p:cNvSpPr>
          <p:nvPr>
            <p:ph type="title"/>
          </p:nvPr>
        </p:nvSpPr>
        <p:spPr/>
        <p:txBody>
          <a:bodyPr/>
          <a:lstStyle/>
          <a:p>
            <a:r>
              <a:rPr lang="en-GB" sz="4400" dirty="0" smtClean="0"/>
              <a:t>Definition of Terms In Proposition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2"/>
          <p:cNvSpPr>
            <a:spLocks noGrp="1"/>
          </p:cNvSpPr>
          <p:nvPr>
            <p:ph idx="1"/>
          </p:nvPr>
        </p:nvSpPr>
        <p:spPr/>
        <p:txBody>
          <a:bodyPr>
            <a:normAutofit fontScale="77000" lnSpcReduction="20000"/>
          </a:bodyPr>
          <a:lstStyle/>
          <a:p>
            <a:pPr algn="just">
              <a:buNone/>
            </a:pPr>
            <a:r>
              <a:rPr lang="en-US" sz="2800" b="1" dirty="0" smtClean="0">
                <a:solidFill>
                  <a:srgbClr val="FF0000"/>
                </a:solidFill>
              </a:rPr>
              <a:t>Basically, I am affirming that:</a:t>
            </a:r>
          </a:p>
          <a:p>
            <a:pPr algn="just"/>
            <a:r>
              <a:rPr lang="en-US" sz="2800" dirty="0" smtClean="0"/>
              <a:t>Each church is to plan its own work </a:t>
            </a:r>
            <a:r>
              <a:rPr lang="en-US" sz="2800" dirty="0" smtClean="0">
                <a:solidFill>
                  <a:srgbClr val="FF0000"/>
                </a:solidFill>
              </a:rPr>
              <a:t>within its ability</a:t>
            </a:r>
            <a:r>
              <a:rPr lang="en-US" sz="2800" dirty="0" smtClean="0"/>
              <a:t> and then finance it by itself with full oversight of the “elders among them” (I Pet. 5:2-3; Acts 20:28; 14:23).</a:t>
            </a:r>
          </a:p>
          <a:p>
            <a:pPr algn="ctr">
              <a:buNone/>
            </a:pPr>
            <a:r>
              <a:rPr lang="en-US" sz="2800" b="1" i="1" dirty="0" smtClean="0"/>
              <a:t>“Shepherd </a:t>
            </a:r>
            <a:r>
              <a:rPr lang="en-US" sz="2800" b="1" i="1" dirty="0" smtClean="0">
                <a:solidFill>
                  <a:srgbClr val="FF0000"/>
                </a:solidFill>
              </a:rPr>
              <a:t>the flock</a:t>
            </a:r>
            <a:r>
              <a:rPr lang="en-US" sz="2800" b="1" i="1" dirty="0" smtClean="0"/>
              <a:t> of God </a:t>
            </a:r>
            <a:r>
              <a:rPr lang="en-US" sz="2800" b="1" i="1" dirty="0" smtClean="0">
                <a:solidFill>
                  <a:srgbClr val="FF0000"/>
                </a:solidFill>
              </a:rPr>
              <a:t>which is among you,</a:t>
            </a:r>
            <a:r>
              <a:rPr lang="en-US" sz="2800" b="1" i="1" dirty="0" smtClean="0"/>
              <a:t> serving as overseers, not by compulsion but willingly, not for dishonest gain but eagerly; nor as being lords </a:t>
            </a:r>
            <a:r>
              <a:rPr lang="en-US" sz="2800" b="1" i="1" dirty="0" smtClean="0">
                <a:solidFill>
                  <a:srgbClr val="FF0000"/>
                </a:solidFill>
              </a:rPr>
              <a:t>over those entrusted to you,</a:t>
            </a:r>
            <a:r>
              <a:rPr lang="en-US" sz="2800" b="1" i="1" dirty="0" smtClean="0"/>
              <a:t> but being examples to </a:t>
            </a:r>
            <a:r>
              <a:rPr lang="en-US" sz="2800" b="1" i="1" dirty="0" smtClean="0">
                <a:solidFill>
                  <a:srgbClr val="FF0000"/>
                </a:solidFill>
              </a:rPr>
              <a:t>the flock</a:t>
            </a:r>
            <a:r>
              <a:rPr lang="en-US" sz="2800" b="1" i="1" dirty="0" smtClean="0"/>
              <a:t>”</a:t>
            </a:r>
          </a:p>
          <a:p>
            <a:pPr algn="just">
              <a:buNone/>
            </a:pPr>
            <a:endParaRPr lang="en-US" sz="2800" b="1" i="1" dirty="0" smtClean="0"/>
          </a:p>
          <a:p>
            <a:pPr algn="ctr">
              <a:buNone/>
            </a:pPr>
            <a:r>
              <a:rPr lang="en-US" sz="2800" b="1" i="1" dirty="0" smtClean="0"/>
              <a:t>“Therefore take heed to yourselves and to all </a:t>
            </a:r>
            <a:r>
              <a:rPr lang="en-US" sz="2800" b="1" i="1" dirty="0" smtClean="0">
                <a:solidFill>
                  <a:srgbClr val="FF0000"/>
                </a:solidFill>
              </a:rPr>
              <a:t>the flock</a:t>
            </a:r>
            <a:r>
              <a:rPr lang="en-US" sz="2800" b="1" i="1" dirty="0" smtClean="0"/>
              <a:t>, among which the Holy Spirit has made you overseers, to shepherd the church of God which He purchased with His own blood.”</a:t>
            </a:r>
          </a:p>
          <a:p>
            <a:pPr algn="ctr">
              <a:buNone/>
            </a:pPr>
            <a:r>
              <a:rPr lang="en-US" sz="2800" b="1" i="1" dirty="0" smtClean="0"/>
              <a:t>“So when they had appointed </a:t>
            </a:r>
            <a:r>
              <a:rPr lang="en-US" sz="2800" b="1" i="1" dirty="0" smtClean="0">
                <a:solidFill>
                  <a:srgbClr val="FF0000"/>
                </a:solidFill>
              </a:rPr>
              <a:t>elders in every church…”</a:t>
            </a:r>
          </a:p>
          <a:p>
            <a:pPr algn="just">
              <a:buNone/>
            </a:pPr>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05" name="Footer Placeholder 3"/>
          <p:cNvSpPr>
            <a:spLocks noGrp="1"/>
          </p:cNvSpPr>
          <p:nvPr>
            <p:ph type="ftr" sz="quarter" idx="11"/>
          </p:nvPr>
        </p:nvSpPr>
        <p:spPr>
          <a:xfrm>
            <a:off x="3166281" y="6161443"/>
            <a:ext cx="5908446"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06" name="Slide Number Placeholder 4"/>
          <p:cNvSpPr>
            <a:spLocks noGrp="1"/>
          </p:cNvSpPr>
          <p:nvPr>
            <p:ph type="sldNum" sz="quarter" idx="12"/>
          </p:nvPr>
        </p:nvSpPr>
        <p:spPr/>
        <p:txBody>
          <a:bodyPr/>
          <a:lstStyle/>
          <a:p>
            <a:fld id="{0FF54DE5-C571-48E8-A5BC-B369434E2F44}" type="slidenum">
              <a:rPr lang="en-GB" smtClean="0"/>
              <a:pPr/>
              <a:t>7</a:t>
            </a:fld>
            <a:endParaRPr lang="en-GB"/>
          </a:p>
        </p:txBody>
      </p:sp>
      <p:sp>
        <p:nvSpPr>
          <p:cNvPr id="1048607" name="Title 1"/>
          <p:cNvSpPr>
            <a:spLocks noGrp="1"/>
          </p:cNvSpPr>
          <p:nvPr>
            <p:ph type="title"/>
          </p:nvPr>
        </p:nvSpPr>
        <p:spPr/>
        <p:txBody>
          <a:bodyPr/>
          <a:lstStyle/>
          <a:p>
            <a:r>
              <a:rPr lang="en-GB" sz="4400" dirty="0" smtClean="0"/>
              <a:t>Definition of Terms In Proposition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2"/>
          <p:cNvSpPr>
            <a:spLocks noGrp="1"/>
          </p:cNvSpPr>
          <p:nvPr>
            <p:ph idx="1"/>
          </p:nvPr>
        </p:nvSpPr>
        <p:spPr/>
        <p:txBody>
          <a:bodyPr>
            <a:normAutofit fontScale="69500" lnSpcReduction="20000"/>
          </a:bodyPr>
          <a:lstStyle/>
          <a:p>
            <a:pPr algn="just"/>
            <a:r>
              <a:rPr lang="en-US" sz="2800" dirty="0" smtClean="0"/>
              <a:t>These passages show that elders are only to take oversight of their own members.</a:t>
            </a:r>
          </a:p>
          <a:p>
            <a:pPr algn="just"/>
            <a:endParaRPr lang="en-US" sz="2800" dirty="0" smtClean="0"/>
          </a:p>
          <a:p>
            <a:pPr algn="just"/>
            <a:r>
              <a:rPr lang="en-US" sz="2800" dirty="0" smtClean="0"/>
              <a:t>For the elders of one church to take oversight of the members, money and work of another church apart from the church they oversee is going beyond what is written and the moment a church gives her money to another church to preach for her, she has lost oversight and control of such funds. </a:t>
            </a:r>
          </a:p>
          <a:p>
            <a:pPr algn="just">
              <a:buNone/>
            </a:pPr>
            <a:endParaRPr lang="en-US" sz="2800" dirty="0" smtClean="0"/>
          </a:p>
          <a:p>
            <a:pPr algn="just"/>
            <a:r>
              <a:rPr lang="en-US" sz="2800" dirty="0" smtClean="0"/>
              <a:t>There is not a single example in the NT where a church financially shared in the responsibility of another church (either partly or fully) when it comes to evangelism and edification. </a:t>
            </a:r>
            <a:endParaRPr lang="en-US" sz="2800" dirty="0" smtClean="0">
              <a:solidFill>
                <a:srgbClr val="FF0000"/>
              </a:solidFill>
            </a:endParaRPr>
          </a:p>
          <a:p>
            <a:pPr algn="just"/>
            <a:endParaRPr lang="en-US" sz="2800" dirty="0" smtClean="0"/>
          </a:p>
          <a:p>
            <a:pPr algn="just"/>
            <a:r>
              <a:rPr lang="en-US" sz="2800" dirty="0" smtClean="0"/>
              <a:t>There is not a single NT command nor precedent where a church plans her </a:t>
            </a:r>
            <a:r>
              <a:rPr lang="en-US" sz="2800" dirty="0" err="1" smtClean="0"/>
              <a:t>programme</a:t>
            </a:r>
            <a:r>
              <a:rPr lang="en-US" sz="2800" dirty="0" smtClean="0"/>
              <a:t> and then solicits for financial support from another church. </a:t>
            </a:r>
            <a:r>
              <a:rPr lang="en-US" sz="2800" b="1" dirty="0" smtClean="0">
                <a:solidFill>
                  <a:srgbClr val="FF0000"/>
                </a:solidFill>
              </a:rPr>
              <a:t>The onus is on anyone who denies this to show such command or precedent in the NT.</a:t>
            </a:r>
            <a:endParaRPr lang="en-US" sz="2800" b="1" dirty="0" smtClean="0"/>
          </a:p>
          <a:p>
            <a:pPr algn="just"/>
            <a:endParaRPr lang="en-US" sz="2800" dirty="0" smtClean="0"/>
          </a:p>
          <a:p>
            <a:pPr algn="just">
              <a:buNone/>
            </a:pPr>
            <a:endParaRPr lang="en-US" sz="2500" dirty="0" smtClean="0">
              <a:solidFill>
                <a:srgbClr val="FF0000"/>
              </a:solidFill>
              <a:latin typeface="Arial Black" pitchFamily="34" charset="0"/>
            </a:endParaRPr>
          </a:p>
          <a:p>
            <a:pPr marL="0" indent="0" algn="just">
              <a:buNone/>
            </a:pP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05" name="Footer Placeholder 3"/>
          <p:cNvSpPr>
            <a:spLocks noGrp="1"/>
          </p:cNvSpPr>
          <p:nvPr>
            <p:ph type="ftr" sz="quarter" idx="11"/>
          </p:nvPr>
        </p:nvSpPr>
        <p:spPr>
          <a:xfrm>
            <a:off x="3166280" y="6161443"/>
            <a:ext cx="5880738"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06" name="Slide Number Placeholder 4"/>
          <p:cNvSpPr>
            <a:spLocks noGrp="1"/>
          </p:cNvSpPr>
          <p:nvPr>
            <p:ph type="sldNum" sz="quarter" idx="12"/>
          </p:nvPr>
        </p:nvSpPr>
        <p:spPr/>
        <p:txBody>
          <a:bodyPr/>
          <a:lstStyle/>
          <a:p>
            <a:fld id="{0FF54DE5-C571-48E8-A5BC-B369434E2F44}" type="slidenum">
              <a:rPr lang="en-GB" smtClean="0"/>
              <a:pPr/>
              <a:t>8</a:t>
            </a:fld>
            <a:endParaRPr lang="en-GB"/>
          </a:p>
        </p:txBody>
      </p:sp>
      <p:sp>
        <p:nvSpPr>
          <p:cNvPr id="1048607" name="Title 1"/>
          <p:cNvSpPr>
            <a:spLocks noGrp="1"/>
          </p:cNvSpPr>
          <p:nvPr>
            <p:ph type="title"/>
          </p:nvPr>
        </p:nvSpPr>
        <p:spPr/>
        <p:txBody>
          <a:bodyPr/>
          <a:lstStyle/>
          <a:p>
            <a:r>
              <a:rPr lang="en-GB" sz="4400" dirty="0" smtClean="0"/>
              <a:t>Definition of Terms In Proposition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Content Placeholder 2"/>
          <p:cNvSpPr>
            <a:spLocks noGrp="1"/>
          </p:cNvSpPr>
          <p:nvPr>
            <p:ph idx="1"/>
          </p:nvPr>
        </p:nvSpPr>
        <p:spPr/>
        <p:txBody>
          <a:bodyPr>
            <a:normAutofit fontScale="62500" lnSpcReduction="20000"/>
          </a:bodyPr>
          <a:lstStyle/>
          <a:p>
            <a:pPr algn="just">
              <a:buNone/>
            </a:pPr>
            <a:r>
              <a:rPr lang="en-US" sz="2800" dirty="0" smtClean="0">
                <a:solidFill>
                  <a:srgbClr val="FF0000"/>
                </a:solidFill>
              </a:rPr>
              <a:t>In Evangelism and Edification,</a:t>
            </a:r>
          </a:p>
          <a:p>
            <a:pPr algn="just"/>
            <a:r>
              <a:rPr lang="en-US" sz="2800" dirty="0" smtClean="0"/>
              <a:t>When the apostles in Jerusalem heard that the gospel had reached Samaria, </a:t>
            </a:r>
            <a:r>
              <a:rPr lang="en-US" sz="2800" b="1" dirty="0" smtClean="0">
                <a:solidFill>
                  <a:srgbClr val="FF0000"/>
                </a:solidFill>
              </a:rPr>
              <a:t>they sent Peter and John</a:t>
            </a:r>
            <a:r>
              <a:rPr lang="en-US" sz="2800" dirty="0" smtClean="0"/>
              <a:t> to them (Acts 8:14,25). They did not send money to the church in Samaria to assist her in the work; rather, the preachers were the ones supported to go out. </a:t>
            </a:r>
          </a:p>
          <a:p>
            <a:pPr algn="just"/>
            <a:endParaRPr lang="en-US" sz="2800" dirty="0" smtClean="0"/>
          </a:p>
          <a:p>
            <a:pPr algn="just"/>
            <a:r>
              <a:rPr lang="en-US" sz="2800" dirty="0" smtClean="0"/>
              <a:t>When the gospel was preached in Antioch and a congregation was established, the Jerusalem church cooperated with the church in Antioch </a:t>
            </a:r>
            <a:r>
              <a:rPr lang="en-US" sz="2800" b="1" dirty="0" smtClean="0">
                <a:solidFill>
                  <a:srgbClr val="FF0000"/>
                </a:solidFill>
              </a:rPr>
              <a:t>by sending Barnabas to Antioch</a:t>
            </a:r>
            <a:r>
              <a:rPr lang="en-US" sz="2800" dirty="0" smtClean="0"/>
              <a:t> (Acts 11:22). Again, the preacher was the one supported to go out.</a:t>
            </a:r>
          </a:p>
          <a:p>
            <a:pPr algn="just"/>
            <a:endParaRPr lang="en-US" sz="2800" dirty="0" smtClean="0"/>
          </a:p>
          <a:p>
            <a:pPr algn="just"/>
            <a:r>
              <a:rPr lang="en-US" sz="2800" dirty="0" smtClean="0"/>
              <a:t>Different churches worked together in </a:t>
            </a:r>
            <a:r>
              <a:rPr lang="en-US" sz="2800" b="1" dirty="0" smtClean="0">
                <a:solidFill>
                  <a:srgbClr val="FF0000"/>
                </a:solidFill>
              </a:rPr>
              <a:t>supporting an evangelist</a:t>
            </a:r>
            <a:r>
              <a:rPr lang="en-US" sz="2800" dirty="0" smtClean="0"/>
              <a:t> to preach the gospel (II Cor. 11:8-9; Phil. 1:5; 4:15-16). </a:t>
            </a:r>
            <a:r>
              <a:rPr lang="en-US" sz="2900" dirty="0" smtClean="0"/>
              <a:t>We need to understand that in the preaching of the gospel, God has designed </a:t>
            </a:r>
            <a:r>
              <a:rPr lang="en-US" sz="2900" b="1" dirty="0" smtClean="0">
                <a:solidFill>
                  <a:srgbClr val="FF0000"/>
                </a:solidFill>
              </a:rPr>
              <a:t>that the preachers be supported</a:t>
            </a:r>
            <a:r>
              <a:rPr lang="en-US" sz="2900" dirty="0" smtClean="0"/>
              <a:t> to preach and not transferring funds from one church to another (I Cor. 9:14 – </a:t>
            </a:r>
            <a:r>
              <a:rPr lang="en-US" sz="2900" i="1" dirty="0" smtClean="0"/>
              <a:t>“Even so the Lord has commanded that those who preach the gospel should live by the gospel”</a:t>
            </a:r>
            <a:endParaRPr lang="en-US" sz="2500" dirty="0" smtClean="0">
              <a:latin typeface="Arial Black" pitchFamily="34" charset="0"/>
            </a:endParaRPr>
          </a:p>
          <a:p>
            <a:pPr algn="just"/>
            <a:endParaRPr lang="en-US" sz="2500" dirty="0" smtClean="0">
              <a:latin typeface="Arial Black" pitchFamily="34" charset="0"/>
            </a:endParaRPr>
          </a:p>
          <a:p>
            <a:pPr algn="just">
              <a:buNone/>
            </a:pPr>
            <a:endParaRPr lang="en-US" sz="2500" dirty="0" smtClean="0">
              <a:latin typeface="Arial Black" pitchFamily="34" charset="0"/>
            </a:endParaRPr>
          </a:p>
        </p:txBody>
      </p:sp>
      <p:sp>
        <p:nvSpPr>
          <p:cNvPr id="1048609" name="Footer Placeholder 3"/>
          <p:cNvSpPr>
            <a:spLocks noGrp="1"/>
          </p:cNvSpPr>
          <p:nvPr>
            <p:ph type="ftr" sz="quarter" idx="11"/>
          </p:nvPr>
        </p:nvSpPr>
        <p:spPr>
          <a:xfrm>
            <a:off x="3166281" y="6161443"/>
            <a:ext cx="5811464" cy="365125"/>
          </a:xfrm>
        </p:spPr>
        <p:txBody>
          <a:bodyPr/>
          <a:lstStyle/>
          <a:p>
            <a:r>
              <a:rPr lang="en-GB" b="1" dirty="0" smtClean="0">
                <a:solidFill>
                  <a:schemeClr val="accent3">
                    <a:lumMod val="50000"/>
                  </a:schemeClr>
                </a:solidFill>
              </a:rPr>
              <a:t>Church Cooperation In Financing Evangelism 	</a:t>
            </a:r>
            <a:r>
              <a:rPr lang="en-GB" b="1" dirty="0" err="1" smtClean="0">
                <a:solidFill>
                  <a:schemeClr val="accent3">
                    <a:lumMod val="50000"/>
                  </a:schemeClr>
                </a:solidFill>
              </a:rPr>
              <a:t>Egharevba</a:t>
            </a:r>
            <a:r>
              <a:rPr lang="en-GB" b="1" dirty="0" smtClean="0">
                <a:solidFill>
                  <a:schemeClr val="accent3">
                    <a:lumMod val="50000"/>
                  </a:schemeClr>
                </a:solidFill>
              </a:rPr>
              <a:t> –</a:t>
            </a:r>
            <a:r>
              <a:rPr lang="en-GB" b="1" dirty="0" err="1" smtClean="0">
                <a:solidFill>
                  <a:schemeClr val="accent3">
                    <a:lumMod val="50000"/>
                  </a:schemeClr>
                </a:solidFill>
              </a:rPr>
              <a:t>Oboroh</a:t>
            </a:r>
            <a:r>
              <a:rPr lang="en-GB" b="1" dirty="0" smtClean="0">
                <a:solidFill>
                  <a:schemeClr val="accent3">
                    <a:lumMod val="50000"/>
                  </a:schemeClr>
                </a:solidFill>
              </a:rPr>
              <a:t> Debate</a:t>
            </a:r>
            <a:endParaRPr lang="en-US" b="1" dirty="0">
              <a:solidFill>
                <a:schemeClr val="accent3">
                  <a:lumMod val="50000"/>
                </a:schemeClr>
              </a:solidFill>
            </a:endParaRPr>
          </a:p>
        </p:txBody>
      </p:sp>
      <p:sp>
        <p:nvSpPr>
          <p:cNvPr id="1048610" name="Slide Number Placeholder 4"/>
          <p:cNvSpPr>
            <a:spLocks noGrp="1"/>
          </p:cNvSpPr>
          <p:nvPr>
            <p:ph type="sldNum" sz="quarter" idx="12"/>
          </p:nvPr>
        </p:nvSpPr>
        <p:spPr/>
        <p:txBody>
          <a:bodyPr/>
          <a:lstStyle/>
          <a:p>
            <a:fld id="{0FF54DE5-C571-48E8-A5BC-B369434E2F44}" type="slidenum">
              <a:rPr lang="en-GB" smtClean="0"/>
              <a:pPr/>
              <a:t>9</a:t>
            </a:fld>
            <a:endParaRPr lang="en-GB"/>
          </a:p>
        </p:txBody>
      </p:sp>
      <p:sp>
        <p:nvSpPr>
          <p:cNvPr id="1048611" name="Title 1"/>
          <p:cNvSpPr>
            <a:spLocks noGrp="1"/>
          </p:cNvSpPr>
          <p:nvPr>
            <p:ph type="title"/>
          </p:nvPr>
        </p:nvSpPr>
        <p:spPr/>
        <p:txBody>
          <a:bodyPr/>
          <a:lstStyle/>
          <a:p>
            <a:r>
              <a:rPr lang="en-GB" sz="4400" dirty="0" smtClean="0"/>
              <a:t>The NT Pattern of Church Cooperation</a:t>
            </a:r>
            <a:endParaRPr lang="en-US" sz="4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2D227CD-7124-469B-AB4D-EE7A468182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4057</TotalTime>
  <Words>3630</Words>
  <Application>Microsoft Office PowerPoint</Application>
  <PresentationFormat>Custom</PresentationFormat>
  <Paragraphs>299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Hardcover</vt:lpstr>
      <vt:lpstr>Church Cooperation in Financing Evangelism: Church Cooperation Is Delimited Under Each Work; It Is Unscriptural For A Church To Send Funds From Her Treasury Unto Another Church For The Purpose Of Supporting The Recipient's Evangelism Work </vt:lpstr>
      <vt:lpstr>Outline</vt:lpstr>
      <vt:lpstr>Definition of Terms in Proposition</vt:lpstr>
      <vt:lpstr>Definition of Terms In Proposition</vt:lpstr>
      <vt:lpstr>Definition of Terms In Proposition</vt:lpstr>
      <vt:lpstr>Definition of Terms In Proposition</vt:lpstr>
      <vt:lpstr>Definition of Terms In Proposition</vt:lpstr>
      <vt:lpstr>Definition of Terms In Proposition</vt:lpstr>
      <vt:lpstr>The NT Pattern of Church Cooperation</vt:lpstr>
      <vt:lpstr>The NT Pattern of Church Cooperation</vt:lpstr>
      <vt:lpstr>The NT Pattern of Church Cooperation</vt:lpstr>
      <vt:lpstr>The NT Pattern of Church Cooperation</vt:lpstr>
      <vt:lpstr>The NT Pattern of Church Cooperation</vt:lpstr>
      <vt:lpstr>The NT Pattern of Church Cooperation</vt:lpstr>
      <vt:lpstr>Is Acts 11:27-30 Authority For Sending Funds For Evangelism?</vt:lpstr>
      <vt:lpstr>Is I Cor.16:1-4 Authority For Sending Funds For Evangelism?</vt:lpstr>
      <vt:lpstr>Are These Examples Binding?</vt:lpstr>
      <vt:lpstr>How the Church Did its work of Evangelism</vt:lpstr>
      <vt:lpstr>How the Church Did its work of Evangelism</vt:lpstr>
      <vt:lpstr>What Is Wrong With Churches Combining Funds For Evangelism?</vt:lpstr>
      <vt:lpstr>What Is Wrong With Churches Combining Funds For Evangelism?</vt:lpstr>
      <vt:lpstr>What About the Churches Established Through This Unscriptural Means?</vt:lpstr>
      <vt:lpstr>Conclusion</vt:lpstr>
      <vt:lpstr>PowerPoint Presentation</vt:lpstr>
      <vt:lpstr>Questions to Brother Oboroh</vt:lpstr>
      <vt:lpstr>Questions to Brother Oboroh</vt:lpstr>
      <vt:lpstr>Questions to Brother Oboroh</vt:lpstr>
      <vt:lpstr>Questions to Brother Oboroh</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Shifting and Abiding</dc:title>
  <dc:creator>Eric</dc:creator>
  <cp:lastModifiedBy>Ashy</cp:lastModifiedBy>
  <cp:revision>339</cp:revision>
  <dcterms:created xsi:type="dcterms:W3CDTF">2017-08-01T11:00:40Z</dcterms:created>
  <dcterms:modified xsi:type="dcterms:W3CDTF">2021-06-15T17:38:56Z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